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75" d="100"/>
          <a:sy n="75" d="100"/>
        </p:scale>
        <p:origin x="1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" name="Shape 2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7894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标题文本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倒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标题文本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 - 左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 - 右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 - 2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倒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标题文本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倒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标题文本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 - 左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 - 右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 - 2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倒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www.google.com.hk/url?sa=t&amp;rct=j&amp;q=&amp;esrc=s&amp;source=web&amp;cd=1&amp;cad=rja&amp;ved=0CDAQFjAA&amp;url=http://mojim.com/twy105529x4x6.htm&amp;ei=27XhUevxGaiXiQfSiYGwBA&amp;usg=AFQjCNHY-LS58CQ5vHzV7c-uux77WNcgbg&amp;sig2=_jPMIe2MW7ltjyvRfNSMvQ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leap-of-faith_724_482_80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5154" y="1988325"/>
            <a:ext cx="12992101" cy="8649437"/>
          </a:xfrm>
          <a:prstGeom prst="rect">
            <a:avLst/>
          </a:prstGeom>
        </p:spPr>
      </p:pic>
      <p:sp>
        <p:nvSpPr>
          <p:cNvPr id="271" name="Shape 271"/>
          <p:cNvSpPr>
            <a:spLocks noGrp="1"/>
          </p:cNvSpPr>
          <p:nvPr>
            <p:ph type="body" sz="half" idx="1"/>
          </p:nvPr>
        </p:nvSpPr>
        <p:spPr>
          <a:xfrm>
            <a:off x="901700" y="0"/>
            <a:ext cx="11188700" cy="3302000"/>
          </a:xfrm>
          <a:prstGeom prst="rect">
            <a:avLst/>
          </a:prstGeom>
        </p:spPr>
        <p:txBody>
          <a:bodyPr/>
          <a:lstStyle/>
          <a:p>
            <a:pPr>
              <a:defRPr sz="6400">
                <a:solidFill>
                  <a:srgbClr val="00F900"/>
                </a:solidFill>
              </a:defRPr>
            </a:pPr>
            <a:r>
              <a:t>慈悲和離開：</a:t>
            </a:r>
          </a:p>
          <a:p>
            <a:pPr>
              <a:defRPr sz="4500"/>
            </a:pPr>
            <a:r>
              <a:t>亞巴郎的離開、你我的離開、天主的離開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  <p:bldP spid="271" grpId="2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63500" y="393700"/>
            <a:ext cx="12649200" cy="1624459"/>
          </a:xfrm>
          <a:prstGeom prst="rect">
            <a:avLst/>
          </a:prstGeom>
        </p:spPr>
        <p:txBody>
          <a:bodyPr/>
          <a:lstStyle>
            <a:lvl1pPr defTabSz="414781">
              <a:defRPr sz="8520">
                <a:solidFill>
                  <a:srgbClr val="000000"/>
                </a:solidFill>
              </a:defRPr>
            </a:lvl1pPr>
          </a:lstStyle>
          <a:p>
            <a:r>
              <a:t>亞巴郎的信仰模式</a:t>
            </a:r>
          </a:p>
        </p:txBody>
      </p:sp>
      <p:sp>
        <p:nvSpPr>
          <p:cNvPr id="297" name="Shape 297"/>
          <p:cNvSpPr/>
          <p:nvPr/>
        </p:nvSpPr>
        <p:spPr>
          <a:xfrm>
            <a:off x="-114300" y="5969000"/>
            <a:ext cx="13233400" cy="355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12000">
                <a:solidFill>
                  <a:srgbClr val="68FA2D"/>
                </a:solidFill>
              </a:defRPr>
            </a:lvl1pPr>
          </a:lstStyle>
          <a:p>
            <a:r>
              <a:t>我們的信仰模式</a:t>
            </a:r>
          </a:p>
        </p:txBody>
      </p:sp>
      <p:pic>
        <p:nvPicPr>
          <p:cNvPr id="298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t="17208" b="21960"/>
          <a:stretch>
            <a:fillRect/>
          </a:stretch>
        </p:blipFill>
        <p:spPr>
          <a:xfrm>
            <a:off x="179081" y="1925308"/>
            <a:ext cx="12417933" cy="4901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1" animBg="1" advAuto="0"/>
      <p:bldP spid="297" grpId="3" build="p" bldLvl="5" animBg="1" advAuto="0"/>
      <p:bldP spid="298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droppedImage.pd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35200" y="2386194"/>
            <a:ext cx="8534400" cy="6400801"/>
          </a:xfrm>
          <a:prstGeom prst="rect">
            <a:avLst/>
          </a:prstGeom>
        </p:spPr>
      </p:pic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330200" y="0"/>
            <a:ext cx="11569700" cy="2241053"/>
          </a:xfrm>
          <a:prstGeom prst="rect">
            <a:avLst/>
          </a:prstGeom>
        </p:spPr>
        <p:txBody>
          <a:bodyPr/>
          <a:lstStyle/>
          <a:p>
            <a:pPr>
              <a:defRPr sz="9000"/>
            </a:pPr>
            <a:r>
              <a:rPr>
                <a:solidFill>
                  <a:srgbClr val="FFFB00"/>
                </a:solidFill>
              </a:rPr>
              <a:t>2.</a:t>
            </a:r>
            <a:r>
              <a:t>亞巴郎離開的時間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2" animBg="1" advAuto="0"/>
      <p:bldP spid="301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-3378200" y="0"/>
            <a:ext cx="13233400" cy="553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490727">
              <a:defRPr sz="10080"/>
            </a:pPr>
            <a:r>
              <a:t>一年 </a:t>
            </a:r>
          </a:p>
          <a:p>
            <a:pPr defTabSz="490727">
              <a:defRPr sz="10080"/>
            </a:pPr>
            <a:r>
              <a:t>三年</a:t>
            </a:r>
          </a:p>
          <a:p>
            <a:pPr defTabSz="490727">
              <a:defRPr sz="10080"/>
            </a:pPr>
            <a:r>
              <a:t>四十八年</a:t>
            </a:r>
          </a:p>
        </p:txBody>
      </p:sp>
      <p:sp>
        <p:nvSpPr>
          <p:cNvPr id="304" name="Shape 304"/>
          <p:cNvSpPr/>
          <p:nvPr/>
        </p:nvSpPr>
        <p:spPr>
          <a:xfrm>
            <a:off x="3098800" y="5054600"/>
            <a:ext cx="97282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>
              <a:defRPr sz="7800"/>
            </a:pPr>
            <a:r>
              <a:t>---『亞巴郎紀時』</a:t>
            </a:r>
          </a:p>
          <a:p>
            <a:pPr>
              <a:defRPr sz="9600"/>
            </a:pPr>
            <a:r>
              <a:rPr sz="4500"/>
              <a:t>猶太經師</a:t>
            </a:r>
            <a:r>
              <a:rPr sz="3600"/>
              <a:t>R.M.Achar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1" build="p" bldLvl="5" animBg="1" advAuto="0"/>
      <p:bldP spid="304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/>
        </p:nvSpPr>
        <p:spPr>
          <a:xfrm>
            <a:off x="143412" y="-653381"/>
            <a:ext cx="13233401" cy="935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14095">
              <a:defRPr sz="14520">
                <a:solidFill>
                  <a:srgbClr val="DFFB17"/>
                </a:solidFill>
              </a:defRPr>
            </a:pPr>
            <a:r>
              <a:t>一年：</a:t>
            </a:r>
          </a:p>
          <a:p>
            <a:pPr defTabSz="514095">
              <a:defRPr sz="4840"/>
            </a:pPr>
            <a:endParaRPr/>
          </a:p>
          <a:p>
            <a:pPr algn="just" defTabSz="514095">
              <a:defRPr sz="7919">
                <a:solidFill>
                  <a:srgbClr val="FF40FF"/>
                </a:solidFill>
              </a:defRPr>
            </a:pPr>
            <a:r>
              <a:t>特別的恩寵：</a:t>
            </a:r>
          </a:p>
          <a:p>
            <a:pPr algn="just" defTabSz="514095">
              <a:defRPr sz="7919">
                <a:solidFill>
                  <a:srgbClr val="FF40FF"/>
                </a:solidFill>
              </a:defRPr>
            </a:pPr>
            <a:endParaRPr/>
          </a:p>
          <a:p>
            <a:pPr algn="just" defTabSz="514095">
              <a:defRPr sz="6336"/>
            </a:pPr>
            <a:r>
              <a:t>不通過媒介，直接恩賜</a:t>
            </a:r>
          </a:p>
          <a:p>
            <a:pPr algn="just" defTabSz="514095">
              <a:defRPr sz="6336">
                <a:solidFill>
                  <a:srgbClr val="68FA2D"/>
                </a:solidFill>
              </a:defRPr>
            </a:pPr>
            <a:r>
              <a:t>給誰就是誰的</a:t>
            </a:r>
          </a:p>
          <a:p>
            <a:pPr algn="just" defTabSz="514095">
              <a:defRPr sz="6336"/>
            </a:pPr>
            <a:r>
              <a:t>不容易模仿</a:t>
            </a:r>
          </a:p>
        </p:txBody>
      </p:sp>
      <p:pic>
        <p:nvPicPr>
          <p:cNvPr id="30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3384" y="1734222"/>
            <a:ext cx="5269356" cy="353047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30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2605" y="6296757"/>
            <a:ext cx="4246974" cy="3376345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1" build="p" bldLvl="5" animBg="1" advAuto="0"/>
      <p:bldP spid="307" grpId="2" animBg="1" advAuto="0"/>
      <p:bldP spid="308" grpId="3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tFrancis7215-1-1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193800" y="0"/>
            <a:ext cx="3676123" cy="4597400"/>
          </a:xfrm>
          <a:prstGeom prst="rect">
            <a:avLst/>
          </a:prstGeom>
        </p:spPr>
      </p:pic>
      <p:pic>
        <p:nvPicPr>
          <p:cNvPr id="311" name="1335954853-937267921_n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07400" y="-190500"/>
            <a:ext cx="3448050" cy="459740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312" name="p295420675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5384800"/>
            <a:ext cx="6057900" cy="3734558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313" name="augustine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69300" y="4711700"/>
            <a:ext cx="3533437" cy="485140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1" animBg="1" advAuto="0"/>
      <p:bldP spid="311" grpId="2" animBg="1" advAuto="0"/>
      <p:bldP spid="312" grpId="3" animBg="1" advAuto="0"/>
      <p:bldP spid="313" grpId="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title"/>
          </p:nvPr>
        </p:nvSpPr>
        <p:spPr>
          <a:xfrm>
            <a:off x="-344665" y="-362111"/>
            <a:ext cx="13233401" cy="3416301"/>
          </a:xfrm>
          <a:prstGeom prst="rect">
            <a:avLst/>
          </a:prstGeom>
        </p:spPr>
        <p:txBody>
          <a:bodyPr/>
          <a:lstStyle/>
          <a:p>
            <a:pPr>
              <a:defRPr sz="9600"/>
            </a:pPr>
            <a:r>
              <a:t>基督教最重視這種</a:t>
            </a:r>
          </a:p>
          <a:p>
            <a:pPr>
              <a:defRPr sz="7200">
                <a:solidFill>
                  <a:srgbClr val="DFFB17"/>
                </a:solidFill>
              </a:defRPr>
            </a:pPr>
            <a:r>
              <a:t>很熱誠，容易偏激，不穩</a:t>
            </a:r>
          </a:p>
        </p:txBody>
      </p:sp>
      <p:pic>
        <p:nvPicPr>
          <p:cNvPr id="31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8412" y="2615354"/>
            <a:ext cx="8077340" cy="5395411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1" build="p" bldLvl="5" animBg="1" advAuto="0"/>
      <p:bldP spid="318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12111" y="-686206"/>
            <a:ext cx="13233401" cy="975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08254">
              <a:defRPr sz="16095">
                <a:solidFill>
                  <a:srgbClr val="DFFB17"/>
                </a:solidFill>
              </a:defRPr>
            </a:pPr>
            <a:r>
              <a:t>三年：</a:t>
            </a:r>
          </a:p>
          <a:p>
            <a:pPr defTabSz="508254">
              <a:defRPr sz="4785"/>
            </a:pPr>
            <a:endParaRPr/>
          </a:p>
          <a:p>
            <a:pPr algn="just" defTabSz="508254">
              <a:defRPr sz="8439">
                <a:solidFill>
                  <a:srgbClr val="FF40FF"/>
                </a:solidFill>
              </a:defRPr>
            </a:pPr>
            <a:r>
              <a:t>家傳恩寵：</a:t>
            </a:r>
          </a:p>
          <a:p>
            <a:pPr algn="just" defTabSz="508254">
              <a:defRPr sz="8439">
                <a:solidFill>
                  <a:srgbClr val="FF40FF"/>
                </a:solidFill>
              </a:defRPr>
            </a:pPr>
            <a:endParaRPr/>
          </a:p>
          <a:p>
            <a:pPr algn="just" defTabSz="508254">
              <a:defRPr sz="6264"/>
            </a:pPr>
            <a:r>
              <a:t>或者『一年』之延續</a:t>
            </a:r>
          </a:p>
          <a:p>
            <a:pPr algn="just" defTabSz="508254">
              <a:defRPr sz="6264">
                <a:solidFill>
                  <a:srgbClr val="68FA2D"/>
                </a:solidFill>
              </a:defRPr>
            </a:pPr>
            <a:r>
              <a:t>可以為主致命</a:t>
            </a:r>
          </a:p>
          <a:p>
            <a:pPr algn="just" defTabSz="508254">
              <a:defRPr sz="6264"/>
            </a:pPr>
            <a:r>
              <a:t>可能不熱心，你也很難讓他放棄</a:t>
            </a:r>
          </a:p>
        </p:txBody>
      </p:sp>
      <p:pic>
        <p:nvPicPr>
          <p:cNvPr id="32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5858" y="1971523"/>
            <a:ext cx="5706625" cy="3748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1" build="p" bldLvl="5" animBg="1" advAuto="0"/>
      <p:bldP spid="321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257125" y="-15093"/>
            <a:ext cx="13233401" cy="241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12000"/>
            </a:lvl1pPr>
          </a:lstStyle>
          <a:p>
            <a:r>
              <a:t>我的導師：MIKE</a:t>
            </a:r>
          </a:p>
        </p:txBody>
      </p:sp>
      <p:pic>
        <p:nvPicPr>
          <p:cNvPr id="32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48455" y="2315295"/>
            <a:ext cx="6022241" cy="6022242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1" build="p" bldLvl="5" animBg="1" advAuto="0"/>
      <p:bldP spid="324" grpId="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. Freinademetz-a (1)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589662" y="1556249"/>
            <a:ext cx="6252819" cy="7397989"/>
          </a:xfrm>
          <a:prstGeom prst="rect">
            <a:avLst/>
          </a:prstGeom>
          <a:effectLst>
            <a:reflection endPos="40000" dir="5400000" sy="-100000" algn="bl" rotWithShape="0"/>
          </a:effectLst>
        </p:spPr>
      </p:pic>
      <p:sp>
        <p:nvSpPr>
          <p:cNvPr id="327" name="Shape 327"/>
          <p:cNvSpPr/>
          <p:nvPr/>
        </p:nvSpPr>
        <p:spPr>
          <a:xfrm>
            <a:off x="218841" y="-179219"/>
            <a:ext cx="13233401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519937">
              <a:defRPr sz="10680">
                <a:solidFill>
                  <a:srgbClr val="68FA2D"/>
                </a:solidFill>
              </a:defRPr>
            </a:lvl1pPr>
          </a:lstStyle>
          <a:p>
            <a:r>
              <a:t>聖福若瑟神父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" grpId="1" animBg="1" advAuto="0"/>
      <p:bldP spid="327" grpId="2" build="p" bldLvl="5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/>
          </p:cNvSpPr>
          <p:nvPr>
            <p:ph type="body" idx="1"/>
          </p:nvPr>
        </p:nvSpPr>
        <p:spPr>
          <a:xfrm>
            <a:off x="3696915" y="-1879710"/>
            <a:ext cx="11341101" cy="8293101"/>
          </a:xfrm>
          <a:prstGeom prst="rect">
            <a:avLst/>
          </a:prstGeom>
        </p:spPr>
        <p:txBody>
          <a:bodyPr/>
          <a:lstStyle/>
          <a:p>
            <a:pPr marL="812120" indent="-494620">
              <a:defRPr sz="7500"/>
            </a:pPr>
            <a:r>
              <a:t>天主教最多</a:t>
            </a:r>
          </a:p>
          <a:p>
            <a:pPr marL="812120" indent="-494620">
              <a:defRPr sz="7500"/>
            </a:pPr>
            <a:r>
              <a:rPr>
                <a:solidFill>
                  <a:srgbClr val="DFFB17"/>
                </a:solidFill>
              </a:rPr>
              <a:t>很穩</a:t>
            </a:r>
          </a:p>
          <a:p>
            <a:pPr>
              <a:defRPr sz="7500"/>
            </a:pPr>
            <a:r>
              <a:t>但太穩:</a:t>
            </a:r>
          </a:p>
        </p:txBody>
      </p:sp>
      <p:pic>
        <p:nvPicPr>
          <p:cNvPr id="33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19" y="4935842"/>
            <a:ext cx="12939962" cy="4313321"/>
          </a:xfrm>
          <a:prstGeom prst="rect">
            <a:avLst/>
          </a:prstGeom>
          <a:ln w="12700">
            <a:miter lim="400000"/>
          </a:ln>
          <a:effectLst>
            <a:reflection stA="68241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1" build="p" bldLvl="5" animBg="1" advAuto="0"/>
      <p:bldP spid="330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-368300" y="2717800"/>
            <a:ext cx="13233400" cy="355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90727">
              <a:defRPr sz="19320"/>
            </a:lvl1pPr>
          </a:lstStyle>
          <a:p>
            <a:r>
              <a:t>信德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/>
          </p:cNvSpPr>
          <p:nvPr>
            <p:ph type="body" idx="1"/>
          </p:nvPr>
        </p:nvSpPr>
        <p:spPr>
          <a:xfrm>
            <a:off x="-216805" y="-1585907"/>
            <a:ext cx="11341101" cy="8293101"/>
          </a:xfrm>
          <a:prstGeom prst="rect">
            <a:avLst/>
          </a:prstGeom>
        </p:spPr>
        <p:txBody>
          <a:bodyPr/>
          <a:lstStyle/>
          <a:p>
            <a:pPr marL="812120" indent="-494620">
              <a:defRPr sz="8000"/>
            </a:pPr>
            <a:r>
              <a:t>大多不熱心</a:t>
            </a:r>
          </a:p>
          <a:p>
            <a:pPr marL="812120" indent="-494620">
              <a:defRPr sz="8000">
                <a:solidFill>
                  <a:srgbClr val="68FA2D"/>
                </a:solidFill>
              </a:defRPr>
            </a:pPr>
            <a:r>
              <a:t>但是讓他不信，很難</a:t>
            </a:r>
          </a:p>
          <a:p>
            <a:pPr marL="812120" indent="-494620">
              <a:defRPr sz="8000"/>
            </a:pPr>
            <a:r>
              <a:t>更不會背教、不信</a:t>
            </a:r>
          </a:p>
        </p:txBody>
      </p:sp>
      <p:pic>
        <p:nvPicPr>
          <p:cNvPr id="333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t="13764" b="28165"/>
          <a:stretch>
            <a:fillRect/>
          </a:stretch>
        </p:blipFill>
        <p:spPr>
          <a:xfrm>
            <a:off x="7970832" y="4935842"/>
            <a:ext cx="4974014" cy="4313321"/>
          </a:xfrm>
          <a:prstGeom prst="rect">
            <a:avLst/>
          </a:prstGeom>
          <a:ln w="12700">
            <a:miter lim="400000"/>
          </a:ln>
          <a:effectLst>
            <a:reflection stA="68241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1" build="p" bldLvl="5" animBg="1" advAuto="0"/>
      <p:bldP spid="333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190500" y="71435"/>
            <a:ext cx="13233400" cy="9326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25779">
              <a:defRPr sz="8639">
                <a:solidFill>
                  <a:srgbClr val="DFFB17"/>
                </a:solidFill>
              </a:defRPr>
            </a:pPr>
            <a:r>
              <a:t>四十八年：</a:t>
            </a:r>
          </a:p>
          <a:p>
            <a:pPr defTabSz="525779">
              <a:defRPr sz="4950"/>
            </a:pPr>
            <a:endParaRPr/>
          </a:p>
          <a:p>
            <a:pPr algn="just" defTabSz="525779">
              <a:defRPr sz="6479"/>
            </a:pPr>
            <a:r>
              <a:t>在長期錯誤中輾轉</a:t>
            </a:r>
          </a:p>
          <a:p>
            <a:pPr algn="just" defTabSz="525779">
              <a:defRPr sz="6479"/>
            </a:pPr>
            <a:r>
              <a:t>罪惡生活</a:t>
            </a:r>
          </a:p>
          <a:p>
            <a:pPr algn="just" defTabSz="525779">
              <a:defRPr sz="6479"/>
            </a:pPr>
            <a:r>
              <a:t>醒悟</a:t>
            </a:r>
          </a:p>
          <a:p>
            <a:pPr algn="just" defTabSz="525779">
              <a:defRPr sz="6479"/>
            </a:pPr>
            <a:r>
              <a:t>回頭的經驗</a:t>
            </a:r>
          </a:p>
          <a:p>
            <a:pPr algn="just" defTabSz="525779">
              <a:defRPr sz="6479"/>
            </a:pPr>
            <a:r>
              <a:t>對天主恩寵的理解遠超他人</a:t>
            </a:r>
          </a:p>
          <a:p>
            <a:pPr algn="just" defTabSz="525779">
              <a:defRPr sz="6479"/>
            </a:pPr>
            <a:r>
              <a:t>改革家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tFrancis7215-1-1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911" y="0"/>
            <a:ext cx="3225800" cy="3784600"/>
          </a:xfrm>
          <a:prstGeom prst="rect">
            <a:avLst/>
          </a:prstGeom>
        </p:spPr>
      </p:pic>
      <p:pic>
        <p:nvPicPr>
          <p:cNvPr id="338" name="topics_liturgicalyear_StBenedict-2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799" y="3822700"/>
            <a:ext cx="4241801" cy="570230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339" name="statue_of_st_paul_7063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3500" y="5044503"/>
            <a:ext cx="7721600" cy="435610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  <p:pic>
        <p:nvPicPr>
          <p:cNvPr id="340" name="augustine.jpg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39000" y="0"/>
            <a:ext cx="3533437" cy="485140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1" animBg="1" advAuto="0"/>
      <p:bldP spid="338" grpId="2" animBg="1" advAuto="0"/>
      <p:bldP spid="339" grpId="3" animBg="1" advAuto="0"/>
      <p:bldP spid="340" grpId="4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xfrm>
            <a:off x="795" y="1030541"/>
            <a:ext cx="13779501" cy="8293101"/>
          </a:xfrm>
          <a:prstGeom prst="rect">
            <a:avLst/>
          </a:prstGeom>
        </p:spPr>
        <p:txBody>
          <a:bodyPr/>
          <a:lstStyle/>
          <a:p>
            <a:pPr marL="1783349" indent="-1469024" defTabSz="578358">
              <a:spcBef>
                <a:spcPts val="3700"/>
              </a:spcBef>
              <a:defRPr sz="3168"/>
            </a:pPr>
            <a:r>
              <a:rPr sz="9504"/>
              <a:t>教會歷史中的大人物</a:t>
            </a:r>
          </a:p>
          <a:p>
            <a:pPr marL="1783349" indent="-1469024" defTabSz="578358">
              <a:spcBef>
                <a:spcPts val="3700"/>
              </a:spcBef>
              <a:defRPr sz="3168"/>
            </a:pPr>
            <a:r>
              <a:rPr sz="9504">
                <a:solidFill>
                  <a:srgbClr val="DFFB17"/>
                </a:solidFill>
              </a:rPr>
              <a:t>聰明、驕傲、固執</a:t>
            </a:r>
          </a:p>
          <a:p>
            <a:pPr marL="1783349" indent="-1469024" defTabSz="578358">
              <a:spcBef>
                <a:spcPts val="3700"/>
              </a:spcBef>
              <a:defRPr sz="3168"/>
            </a:pPr>
            <a:r>
              <a:rPr sz="9504"/>
              <a:t>好的，很好</a:t>
            </a:r>
          </a:p>
          <a:p>
            <a:pPr marL="1783349" indent="-1469024" defTabSz="578358">
              <a:spcBef>
                <a:spcPts val="3700"/>
              </a:spcBef>
              <a:defRPr sz="3168">
                <a:solidFill>
                  <a:srgbClr val="00F900"/>
                </a:solidFill>
              </a:defRPr>
            </a:pPr>
            <a:r>
              <a:rPr sz="9504"/>
              <a:t>壞的，更壞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titiaan_abraham_izaak_grt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672727" y="-38100"/>
            <a:ext cx="4076701" cy="4432300"/>
          </a:xfrm>
          <a:prstGeom prst="rect">
            <a:avLst/>
          </a:prstGeom>
        </p:spPr>
      </p:pic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7785100" y="5549900"/>
            <a:ext cx="5867400" cy="1117600"/>
          </a:xfrm>
          <a:prstGeom prst="rect">
            <a:avLst/>
          </a:prstGeom>
        </p:spPr>
        <p:txBody>
          <a:bodyPr/>
          <a:lstStyle>
            <a:lvl1pPr defTabSz="414781">
              <a:defRPr sz="5680">
                <a:solidFill>
                  <a:srgbClr val="00F900"/>
                </a:solidFill>
              </a:defRPr>
            </a:lvl1pPr>
          </a:lstStyle>
          <a:p>
            <a:r>
              <a:t>創12：1-4</a:t>
            </a:r>
          </a:p>
        </p:txBody>
      </p:sp>
      <p:sp>
        <p:nvSpPr>
          <p:cNvPr id="346" name="Shape 346"/>
          <p:cNvSpPr>
            <a:spLocks noGrp="1"/>
          </p:cNvSpPr>
          <p:nvPr>
            <p:ph type="body" idx="1"/>
          </p:nvPr>
        </p:nvSpPr>
        <p:spPr>
          <a:xfrm>
            <a:off x="0" y="0"/>
            <a:ext cx="8547100" cy="9855200"/>
          </a:xfrm>
          <a:prstGeom prst="rect">
            <a:avLst/>
          </a:prstGeom>
        </p:spPr>
        <p:txBody>
          <a:bodyPr/>
          <a:lstStyle/>
          <a:p>
            <a:pPr lvl="1" algn="just" defTabSz="496570">
              <a:defRPr sz="4930"/>
            </a:pPr>
            <a:r>
              <a:t>上主對亞巴郎說：「離開你的故鄉、你的家族和父家，往我指給你的地方去。我要使你成為一個大民族，我必祝福你，使你成名，成為一個福源。我要祝福那祝福你的人，咒罵那咒罵你的人；地上萬民都要因你獲得祝福。」亞巴郎遂照上主的吩咐起了身，羅特也同他一起走了。亞巴郎離開哈蘭時，已七十五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1" animBg="1" advAuto="0"/>
      <p:bldP spid="346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droppedImage.pd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102944" y="3282817"/>
            <a:ext cx="6798912" cy="5099183"/>
          </a:xfrm>
          <a:prstGeom prst="rect">
            <a:avLst/>
          </a:prstGeom>
        </p:spPr>
      </p:pic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xfrm>
            <a:off x="330200" y="0"/>
            <a:ext cx="11569700" cy="2294540"/>
          </a:xfrm>
          <a:prstGeom prst="rect">
            <a:avLst/>
          </a:prstGeom>
        </p:spPr>
        <p:txBody>
          <a:bodyPr/>
          <a:lstStyle/>
          <a:p>
            <a:pPr>
              <a:defRPr sz="9600"/>
            </a:pPr>
            <a:r>
              <a:rPr>
                <a:solidFill>
                  <a:srgbClr val="FFFB00"/>
                </a:solidFill>
              </a:rPr>
              <a:t>3.</a:t>
            </a:r>
            <a:r>
              <a:t>離開——信德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2" animBg="1" advAuto="0"/>
      <p:bldP spid="349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/>
          </p:cNvSpPr>
          <p:nvPr>
            <p:ph type="title"/>
          </p:nvPr>
        </p:nvSpPr>
        <p:spPr>
          <a:xfrm>
            <a:off x="717550" y="15042"/>
            <a:ext cx="11569700" cy="1270001"/>
          </a:xfrm>
          <a:prstGeom prst="rect">
            <a:avLst/>
          </a:prstGeom>
        </p:spPr>
        <p:txBody>
          <a:bodyPr/>
          <a:lstStyle/>
          <a:p>
            <a:pPr defTabSz="426466">
              <a:defRPr sz="6570"/>
            </a:pPr>
            <a:r>
              <a:t>1).離開：打破平靜</a:t>
            </a:r>
          </a:p>
        </p:txBody>
      </p:sp>
      <p:sp>
        <p:nvSpPr>
          <p:cNvPr id="352" name="Shape 352"/>
          <p:cNvSpPr/>
          <p:nvPr/>
        </p:nvSpPr>
        <p:spPr>
          <a:xfrm>
            <a:off x="310968" y="5934726"/>
            <a:ext cx="13157201" cy="5352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7200"/>
            </a:pPr>
            <a:endParaRPr/>
          </a:p>
          <a:p>
            <a:pPr algn="just">
              <a:defRPr sz="7200">
                <a:solidFill>
                  <a:srgbClr val="DFFB17"/>
                </a:solidFill>
              </a:defRPr>
            </a:pPr>
            <a:r>
              <a:t>天主一進入一個人的生活</a:t>
            </a:r>
          </a:p>
          <a:p>
            <a:pPr algn="just">
              <a:defRPr sz="7200">
                <a:solidFill>
                  <a:srgbClr val="00F900"/>
                </a:solidFill>
              </a:defRPr>
            </a:pPr>
            <a:r>
              <a:t>                  ——就會打破平靜</a:t>
            </a:r>
          </a:p>
        </p:txBody>
      </p:sp>
      <p:pic>
        <p:nvPicPr>
          <p:cNvPr id="353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t="21383" b="12736"/>
          <a:stretch>
            <a:fillRect/>
          </a:stretch>
        </p:blipFill>
        <p:spPr>
          <a:xfrm>
            <a:off x="-63716" y="1112948"/>
            <a:ext cx="13132356" cy="6467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2" animBg="1" advAuto="0"/>
      <p:bldP spid="352" grpId="3" build="p" bldLvl="5" animBg="1" advAuto="0"/>
      <p:bldP spid="353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depart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49300" y="1562100"/>
            <a:ext cx="4809641" cy="6400800"/>
          </a:xfrm>
          <a:prstGeom prst="rect">
            <a:avLst/>
          </a:prstGeom>
        </p:spPr>
      </p:pic>
      <p:sp>
        <p:nvSpPr>
          <p:cNvPr id="356" name="Shape 356"/>
          <p:cNvSpPr>
            <a:spLocks noGrp="1"/>
          </p:cNvSpPr>
          <p:nvPr>
            <p:ph type="title"/>
          </p:nvPr>
        </p:nvSpPr>
        <p:spPr>
          <a:xfrm>
            <a:off x="330200" y="0"/>
            <a:ext cx="12725400" cy="1270000"/>
          </a:xfrm>
          <a:prstGeom prst="rect">
            <a:avLst/>
          </a:prstGeom>
        </p:spPr>
        <p:txBody>
          <a:bodyPr/>
          <a:lstStyle>
            <a:lvl1pPr defTabSz="426466">
              <a:defRPr sz="6570"/>
            </a:lvl1pPr>
          </a:lstStyle>
          <a:p>
            <a:r>
              <a:t>失去平靜的伯多祿、匝凱</a:t>
            </a:r>
          </a:p>
        </p:txBody>
      </p:sp>
      <p:pic>
        <p:nvPicPr>
          <p:cNvPr id="357" name="Zacchaeu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9900" y="1562100"/>
            <a:ext cx="4800600" cy="640080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2" animBg="1" advAuto="0"/>
      <p:bldP spid="356" grpId="1" animBg="1" advAuto="0"/>
      <p:bldP spid="357" grpId="3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/>
          </p:cNvSpPr>
          <p:nvPr>
            <p:ph type="title"/>
          </p:nvPr>
        </p:nvSpPr>
        <p:spPr>
          <a:xfrm>
            <a:off x="6007100" y="8648700"/>
            <a:ext cx="5867400" cy="1117600"/>
          </a:xfrm>
          <a:prstGeom prst="rect">
            <a:avLst/>
          </a:prstGeom>
        </p:spPr>
        <p:txBody>
          <a:bodyPr/>
          <a:lstStyle>
            <a:lvl1pPr defTabSz="414781">
              <a:defRPr sz="5680">
                <a:solidFill>
                  <a:srgbClr val="00F900"/>
                </a:solidFill>
              </a:defRPr>
            </a:lvl1pPr>
          </a:lstStyle>
          <a:p>
            <a:r>
              <a:t>路5：1-11</a:t>
            </a:r>
          </a:p>
        </p:txBody>
      </p:sp>
      <p:sp>
        <p:nvSpPr>
          <p:cNvPr id="360" name="Shape 360"/>
          <p:cNvSpPr>
            <a:spLocks noGrp="1"/>
          </p:cNvSpPr>
          <p:nvPr>
            <p:ph type="body" idx="1"/>
          </p:nvPr>
        </p:nvSpPr>
        <p:spPr>
          <a:xfrm>
            <a:off x="0" y="0"/>
            <a:ext cx="12954000" cy="9055100"/>
          </a:xfrm>
          <a:prstGeom prst="rect">
            <a:avLst/>
          </a:prstGeom>
        </p:spPr>
        <p:txBody>
          <a:bodyPr/>
          <a:lstStyle/>
          <a:p>
            <a:pPr lvl="1" algn="just" defTabSz="525779">
              <a:defRPr sz="3600"/>
            </a:pPr>
            <a:r>
              <a:t>有一次，耶穌站在革乃撒勒湖邊，群眾擁到衪前要聽天主的道理。衪看見兩隻船在湖邊停著，漁夫下了船正在洗網。衪上了其中一隻屬於西滿的船，請他把船稍為划開，離開陸地；耶穌就坐下，從船上教訓群眾。一講完了，就對西滿說：「划到深處去，撒你們的網捕魚吧!」西滿回答說：「老師，我們已整夜勞苦，毫無所獲；但我要遵照你的話撒網。」他們照樣辦了，網了許多魚，網險些破裂了。他們遂招呼別隻船上的同伴來協助他們。他們來到，裝滿了兩隻船，以致船也幾乎下沈。西滿伯多祿一見這事， 就跪伏在耶穌膝前說：</a:t>
            </a:r>
            <a:r>
              <a:rPr sz="4050">
                <a:solidFill>
                  <a:srgbClr val="DFFB17"/>
                </a:solidFill>
              </a:rPr>
              <a:t>「主，請你離開我，因為我是個罪人。」</a:t>
            </a:r>
            <a:r>
              <a:t>西滿和同他一起的人，因了他們所捕的魚，都驚駭起來。他的夥伴，即載伯德的兒子雅各伯和若望，也一樣驚駭。耶穌對西滿說：「不要害怕! 從今以後，你要做捕人的漁夫!」他們把船划到岸邊，就捨棄一切，跟隨了衪。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" grpId="1" animBg="1" advAuto="0"/>
      <p:bldP spid="360" grpId="2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title"/>
          </p:nvPr>
        </p:nvSpPr>
        <p:spPr>
          <a:xfrm>
            <a:off x="6007100" y="8648700"/>
            <a:ext cx="5867400" cy="1117600"/>
          </a:xfrm>
          <a:prstGeom prst="rect">
            <a:avLst/>
          </a:prstGeom>
        </p:spPr>
        <p:txBody>
          <a:bodyPr/>
          <a:lstStyle>
            <a:lvl1pPr defTabSz="414781">
              <a:defRPr sz="5680">
                <a:solidFill>
                  <a:srgbClr val="00F900"/>
                </a:solidFill>
              </a:defRPr>
            </a:lvl1pPr>
          </a:lstStyle>
          <a:p>
            <a:r>
              <a:t>路19：1-10</a:t>
            </a:r>
          </a:p>
        </p:txBody>
      </p:sp>
      <p:sp>
        <p:nvSpPr>
          <p:cNvPr id="363" name="Shape 363"/>
          <p:cNvSpPr>
            <a:spLocks noGrp="1"/>
          </p:cNvSpPr>
          <p:nvPr>
            <p:ph type="body" idx="1"/>
          </p:nvPr>
        </p:nvSpPr>
        <p:spPr>
          <a:xfrm>
            <a:off x="0" y="0"/>
            <a:ext cx="12954000" cy="9626600"/>
          </a:xfrm>
          <a:prstGeom prst="rect">
            <a:avLst/>
          </a:prstGeom>
        </p:spPr>
        <p:txBody>
          <a:bodyPr/>
          <a:lstStyle/>
          <a:p>
            <a:pPr lvl="1" algn="just" defTabSz="508254">
              <a:defRPr sz="3915"/>
            </a:pPr>
            <a:r>
              <a:t>耶穌進了耶里哥，正經過的時候，有一個人，名叫匝凱，他原是稅吏長，是個富有的人。他想要看看耶穌是什麼人；但由於人多，不能看見，因為他身材短小。於是他往前奔跑，攀上了一棵野桑樹，要看看耶穌，因為耶穌就要從那裏經過。耶穌來到那地方，抬頭一看，對他說：「匝凱，你快下來！因為我今天必須住在你家中。」他便趕快下來，喜悅地款留耶穌。眾人見了，都竊竊私議說：「他竟到有罪的人那裏投宿。」</a:t>
            </a:r>
            <a:r>
              <a:rPr sz="4350">
                <a:solidFill>
                  <a:srgbClr val="DFFB17"/>
                </a:solidFill>
              </a:rPr>
              <a:t>匝凱站起來對主說：「主，你看，我把我一半的財物施捨給窮人；我如果欺騙過誰，我就以四倍賠償。</a:t>
            </a:r>
            <a:r>
              <a:t>」耶穌對他說：「今天救恩來到了這一家，因為他也是亞巴郎之子。因為人子來，是為尋找及拯救迷失了的人。 」</a:t>
            </a:r>
          </a:p>
          <a:p>
            <a:pPr lvl="1" algn="just" defTabSz="508254">
              <a:defRPr sz="348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177800" y="990600"/>
            <a:ext cx="13233400" cy="74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60831">
              <a:defRPr sz="9216"/>
            </a:pPr>
            <a:r>
              <a:t>有</a:t>
            </a:r>
            <a:r>
              <a:rPr>
                <a:solidFill>
                  <a:srgbClr val="FF323F"/>
                </a:solidFill>
                <a:hlinkClick r:id="rId2"/>
              </a:rPr>
              <a:t>祢</a:t>
            </a:r>
            <a:r>
              <a:t>真好：主耶穌</a:t>
            </a:r>
          </a:p>
          <a:p>
            <a:pPr defTabSz="560831">
              <a:defRPr sz="5280"/>
            </a:pPr>
            <a:endParaRPr/>
          </a:p>
          <a:p>
            <a:pPr defTabSz="560831">
              <a:defRPr sz="5280"/>
            </a:pPr>
            <a:endParaRPr/>
          </a:p>
          <a:p>
            <a:pPr algn="just" defTabSz="560831">
              <a:defRPr sz="6911">
                <a:solidFill>
                  <a:srgbClr val="DFFB17"/>
                </a:solidFill>
              </a:defRPr>
            </a:pPr>
            <a:r>
              <a:t>  有</a:t>
            </a:r>
            <a:r>
              <a:rPr>
                <a:solidFill>
                  <a:srgbClr val="FF323F"/>
                </a:solidFill>
              </a:rPr>
              <a:t>您</a:t>
            </a:r>
            <a:r>
              <a:t>真好：聖經人物</a:t>
            </a:r>
          </a:p>
          <a:p>
            <a:pPr algn="just" defTabSz="560831">
              <a:defRPr sz="9216">
                <a:solidFill>
                  <a:srgbClr val="DFFB17"/>
                </a:solidFill>
              </a:defRPr>
            </a:pPr>
            <a:endParaRPr/>
          </a:p>
          <a:p>
            <a:pPr defTabSz="560831">
              <a:defRPr sz="9216">
                <a:solidFill>
                  <a:srgbClr val="00F900"/>
                </a:solidFill>
              </a:defRPr>
            </a:pPr>
            <a:r>
              <a:t>有</a:t>
            </a:r>
            <a:r>
              <a:rPr>
                <a:solidFill>
                  <a:srgbClr val="FF323F"/>
                </a:solidFill>
              </a:rPr>
              <a:t>你</a:t>
            </a:r>
            <a:r>
              <a:t>真好：信德前輩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1" build="p" bldLvl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00346" y="3536107"/>
            <a:ext cx="13157201" cy="6459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6400"/>
            </a:pPr>
            <a:endParaRPr/>
          </a:p>
          <a:p>
            <a:pPr algn="just">
              <a:defRPr sz="6400">
                <a:solidFill>
                  <a:srgbClr val="DFFB17"/>
                </a:solidFill>
              </a:defRPr>
            </a:pPr>
            <a:r>
              <a:t>孩子讀書</a:t>
            </a:r>
          </a:p>
          <a:p>
            <a:pPr algn="just">
              <a:defRPr sz="6400">
                <a:solidFill>
                  <a:srgbClr val="DFFB17"/>
                </a:solidFill>
              </a:defRPr>
            </a:pPr>
            <a:r>
              <a:t>生活枯燥</a:t>
            </a:r>
          </a:p>
          <a:p>
            <a:pPr algn="just">
              <a:defRPr sz="6400">
                <a:solidFill>
                  <a:srgbClr val="DFFB17"/>
                </a:solidFill>
              </a:defRPr>
            </a:pPr>
            <a:r>
              <a:t>失戀</a:t>
            </a:r>
          </a:p>
          <a:p>
            <a:pPr algn="just">
              <a:defRPr sz="6400">
                <a:solidFill>
                  <a:srgbClr val="DFFB17"/>
                </a:solidFill>
              </a:defRPr>
            </a:pPr>
            <a:r>
              <a:t>疾病</a:t>
            </a:r>
          </a:p>
        </p:txBody>
      </p:sp>
      <p:sp>
        <p:nvSpPr>
          <p:cNvPr id="366" name="Shape 366"/>
          <p:cNvSpPr/>
          <p:nvPr/>
        </p:nvSpPr>
        <p:spPr>
          <a:xfrm>
            <a:off x="0" y="0"/>
            <a:ext cx="127508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just" defTabSz="426466">
              <a:defRPr sz="6570"/>
            </a:lvl1pPr>
          </a:lstStyle>
          <a:p>
            <a:r>
              <a:t>為什麼而領洗：</a:t>
            </a:r>
          </a:p>
        </p:txBody>
      </p:sp>
      <p:pic>
        <p:nvPicPr>
          <p:cNvPr id="36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6724" y="1534028"/>
            <a:ext cx="8985556" cy="5990371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2" build="p" bldLvl="5" animBg="1" advAuto="0"/>
      <p:bldP spid="366" grpId="3" build="p" bldLvl="5" animBg="1" advAuto="0"/>
      <p:bldP spid="367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127314" y="1871815"/>
            <a:ext cx="12863325" cy="82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6400"/>
            </a:pPr>
            <a:endParaRPr/>
          </a:p>
          <a:p>
            <a:pPr algn="just">
              <a:defRPr sz="6400">
                <a:solidFill>
                  <a:srgbClr val="DFFB17"/>
                </a:solidFill>
              </a:defRPr>
            </a:pPr>
            <a:r>
              <a:t>孩子</a:t>
            </a:r>
          </a:p>
          <a:p>
            <a:pPr algn="just">
              <a:defRPr sz="6400">
                <a:solidFill>
                  <a:srgbClr val="DFFB17"/>
                </a:solidFill>
              </a:defRPr>
            </a:pPr>
            <a:r>
              <a:t>生活枯燥</a:t>
            </a:r>
          </a:p>
          <a:p>
            <a:pPr algn="just">
              <a:defRPr sz="6400">
                <a:solidFill>
                  <a:srgbClr val="DFFB17"/>
                </a:solidFill>
              </a:defRPr>
            </a:pPr>
            <a:r>
              <a:t>失戀</a:t>
            </a:r>
          </a:p>
          <a:p>
            <a:pPr algn="just">
              <a:defRPr sz="6400">
                <a:solidFill>
                  <a:srgbClr val="DFFB17"/>
                </a:solidFill>
              </a:defRPr>
            </a:pPr>
            <a:r>
              <a:t>疾病</a:t>
            </a:r>
          </a:p>
          <a:p>
            <a:pPr algn="just">
              <a:defRPr sz="7200">
                <a:solidFill>
                  <a:srgbClr val="FF323F"/>
                </a:solidFill>
              </a:defRPr>
            </a:pPr>
            <a:r>
              <a:rPr sz="6400">
                <a:solidFill>
                  <a:srgbClr val="FFFFFF"/>
                </a:solidFill>
              </a:rPr>
              <a:t>天主就是通過這個方式，來打破你的平靜</a:t>
            </a:r>
          </a:p>
        </p:txBody>
      </p:sp>
      <p:sp>
        <p:nvSpPr>
          <p:cNvPr id="370" name="Shape 370"/>
          <p:cNvSpPr/>
          <p:nvPr/>
        </p:nvSpPr>
        <p:spPr>
          <a:xfrm>
            <a:off x="0" y="0"/>
            <a:ext cx="127508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26466">
              <a:defRPr sz="6570"/>
            </a:lvl1pPr>
          </a:lstStyle>
          <a:p>
            <a:r>
              <a:t>你有被打破平靜的經驗嗎</a:t>
            </a:r>
          </a:p>
        </p:txBody>
      </p:sp>
      <p:pic>
        <p:nvPicPr>
          <p:cNvPr id="371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5029" y="1350060"/>
            <a:ext cx="7620001" cy="5080001"/>
          </a:xfrm>
          <a:prstGeom prst="rect">
            <a:avLst/>
          </a:prstGeom>
          <a:ln w="12700">
            <a:miter lim="400000"/>
          </a:ln>
          <a:effectLst>
            <a:reflection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2" build="p" bldLvl="5" animBg="1" advAuto="0"/>
      <p:bldP spid="370" grpId="3" build="p" bldLvl="5" animBg="1" advAuto="0"/>
      <p:bldP spid="371" grpId="1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/>
          </p:cNvSpPr>
          <p:nvPr>
            <p:ph type="title"/>
          </p:nvPr>
        </p:nvSpPr>
        <p:spPr>
          <a:xfrm>
            <a:off x="540927" y="85132"/>
            <a:ext cx="11569701" cy="1270001"/>
          </a:xfrm>
          <a:prstGeom prst="rect">
            <a:avLst/>
          </a:prstGeom>
        </p:spPr>
        <p:txBody>
          <a:bodyPr/>
          <a:lstStyle/>
          <a:p>
            <a:pPr defTabSz="426466">
              <a:defRPr sz="6570"/>
            </a:pPr>
            <a:r>
              <a:t>2).離開：痛下決心</a:t>
            </a:r>
          </a:p>
        </p:txBody>
      </p:sp>
      <p:sp>
        <p:nvSpPr>
          <p:cNvPr id="374" name="Shape 374"/>
          <p:cNvSpPr/>
          <p:nvPr/>
        </p:nvSpPr>
        <p:spPr>
          <a:xfrm>
            <a:off x="141478" y="6214571"/>
            <a:ext cx="13601701" cy="4727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just">
              <a:defRPr sz="4700"/>
            </a:pPr>
            <a:r>
              <a:t>天主一進入一個人的生活</a:t>
            </a:r>
          </a:p>
          <a:p>
            <a:pPr algn="just">
              <a:defRPr sz="6400">
                <a:solidFill>
                  <a:srgbClr val="00F900"/>
                </a:solidFill>
              </a:defRPr>
            </a:pPr>
            <a:r>
              <a:t>                  ——就會打破平靜</a:t>
            </a:r>
          </a:p>
          <a:p>
            <a:pPr algn="just">
              <a:defRPr sz="6400">
                <a:solidFill>
                  <a:srgbClr val="DFFB17"/>
                </a:solidFill>
              </a:defRPr>
            </a:pPr>
            <a:r>
              <a:rPr>
                <a:solidFill>
                  <a:srgbClr val="FFFFFF"/>
                </a:solidFill>
              </a:rPr>
              <a:t>平靜被打破後，需要</a:t>
            </a:r>
            <a:r>
              <a:rPr sz="6800">
                <a:solidFill>
                  <a:srgbClr val="68FA2D"/>
                </a:solidFill>
              </a:rPr>
              <a:t>以決心來繼續</a:t>
            </a:r>
          </a:p>
        </p:txBody>
      </p:sp>
      <p:pic>
        <p:nvPicPr>
          <p:cNvPr id="37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0218" y="1386403"/>
            <a:ext cx="4784364" cy="5151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" grpId="1" animBg="1" advAuto="0"/>
      <p:bldP spid="374" grpId="2" build="p" bldLvl="5" animBg="1" advAuto="0"/>
      <p:bldP spid="375" grpId="3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abraham_mantin3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52550"/>
            <a:ext cx="4841811" cy="7429500"/>
          </a:xfrm>
          <a:prstGeom prst="rect">
            <a:avLst/>
          </a:prstGeom>
        </p:spPr>
      </p:pic>
      <p:sp>
        <p:nvSpPr>
          <p:cNvPr id="378" name="Shape 378"/>
          <p:cNvSpPr>
            <a:spLocks noGrp="1"/>
          </p:cNvSpPr>
          <p:nvPr>
            <p:ph type="title"/>
          </p:nvPr>
        </p:nvSpPr>
        <p:spPr>
          <a:xfrm>
            <a:off x="330200" y="0"/>
            <a:ext cx="12725400" cy="1270000"/>
          </a:xfrm>
          <a:prstGeom prst="rect">
            <a:avLst/>
          </a:prstGeom>
        </p:spPr>
        <p:txBody>
          <a:bodyPr/>
          <a:lstStyle>
            <a:lvl1pPr defTabSz="426466">
              <a:defRPr sz="6570"/>
            </a:lvl1pPr>
          </a:lstStyle>
          <a:p>
            <a:r>
              <a:t>亞巴郎的離開、瑪竇跟隨</a:t>
            </a:r>
          </a:p>
        </p:txBody>
      </p:sp>
      <p:pic>
        <p:nvPicPr>
          <p:cNvPr id="379" name="33644703966238333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6795" y="2120900"/>
            <a:ext cx="7864058" cy="5892800"/>
          </a:xfrm>
          <a:prstGeom prst="rect">
            <a:avLst/>
          </a:prstGeom>
          <a:ln w="127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" grpId="2" animBg="1" advAuto="0"/>
      <p:bldP spid="378" grpId="1" animBg="1" advAuto="0"/>
      <p:bldP spid="379" grpId="3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titiaan_abraham_izaak_grt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672727" y="-38100"/>
            <a:ext cx="4076701" cy="4432300"/>
          </a:xfrm>
          <a:prstGeom prst="rect">
            <a:avLst/>
          </a:prstGeom>
        </p:spPr>
      </p:pic>
      <p:sp>
        <p:nvSpPr>
          <p:cNvPr id="382" name="Shape 382"/>
          <p:cNvSpPr>
            <a:spLocks noGrp="1"/>
          </p:cNvSpPr>
          <p:nvPr>
            <p:ph type="title"/>
          </p:nvPr>
        </p:nvSpPr>
        <p:spPr>
          <a:xfrm>
            <a:off x="7785100" y="5549900"/>
            <a:ext cx="5867400" cy="1117600"/>
          </a:xfrm>
          <a:prstGeom prst="rect">
            <a:avLst/>
          </a:prstGeom>
        </p:spPr>
        <p:txBody>
          <a:bodyPr/>
          <a:lstStyle>
            <a:lvl1pPr defTabSz="414781">
              <a:defRPr sz="5680">
                <a:solidFill>
                  <a:srgbClr val="00F900"/>
                </a:solidFill>
              </a:defRPr>
            </a:lvl1pPr>
          </a:lstStyle>
          <a:p>
            <a:r>
              <a:t>創12：1-4</a:t>
            </a:r>
          </a:p>
        </p:txBody>
      </p:sp>
      <p:sp>
        <p:nvSpPr>
          <p:cNvPr id="383" name="Shape 383"/>
          <p:cNvSpPr>
            <a:spLocks noGrp="1"/>
          </p:cNvSpPr>
          <p:nvPr>
            <p:ph type="body" idx="1"/>
          </p:nvPr>
        </p:nvSpPr>
        <p:spPr>
          <a:xfrm>
            <a:off x="0" y="0"/>
            <a:ext cx="8547100" cy="10058441"/>
          </a:xfrm>
          <a:prstGeom prst="rect">
            <a:avLst/>
          </a:prstGeom>
        </p:spPr>
        <p:txBody>
          <a:bodyPr/>
          <a:lstStyle/>
          <a:p>
            <a:pPr lvl="1" algn="just" defTabSz="467359">
              <a:defRPr sz="4880"/>
            </a:pPr>
            <a:r>
              <a:rPr sz="4800"/>
              <a:t>上主對亞巴郎說：「離開你的故鄉、你的家族和父家，往我指給你的地方去。我要使你成為一個大民族，我必祝福你，使你成名，成為一個福源。我要祝福那祝福你的人，咒罵那咒罵你的人；地上萬民都要因你獲得祝福。」</a:t>
            </a:r>
            <a:r>
              <a:rPr sz="5360">
                <a:solidFill>
                  <a:srgbClr val="DFFB17"/>
                </a:solidFill>
              </a:rPr>
              <a:t>亞巴郎遂照上主的吩咐起了身，羅特也同他一起走了。亞巴郎離開哈蘭時，已七十五歲。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1" animBg="1" advAuto="0"/>
      <p:bldP spid="383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1545123" y="6214031"/>
            <a:ext cx="5867401" cy="1117601"/>
          </a:xfrm>
          <a:prstGeom prst="rect">
            <a:avLst/>
          </a:prstGeom>
        </p:spPr>
        <p:txBody>
          <a:bodyPr/>
          <a:lstStyle>
            <a:lvl1pPr defTabSz="414781">
              <a:defRPr sz="5680">
                <a:solidFill>
                  <a:srgbClr val="00F900"/>
                </a:solidFill>
              </a:defRPr>
            </a:lvl1pPr>
          </a:lstStyle>
          <a:p>
            <a:r>
              <a:t>瑪9：9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xfrm>
            <a:off x="25400" y="-68861"/>
            <a:ext cx="12954000" cy="4161514"/>
          </a:xfrm>
          <a:prstGeom prst="rect">
            <a:avLst/>
          </a:prstGeom>
        </p:spPr>
        <p:txBody>
          <a:bodyPr/>
          <a:lstStyle/>
          <a:p>
            <a:pPr lvl="1" algn="just">
              <a:defRPr sz="7200"/>
            </a:pPr>
            <a:r>
              <a:rPr sz="5300"/>
              <a:t>耶穌從那裏前行，看見一個人在稅關那裏坐著，名叫瑪竇，</a:t>
            </a:r>
            <a:r>
              <a:rPr>
                <a:solidFill>
                  <a:srgbClr val="DFFB17"/>
                </a:solidFill>
              </a:rPr>
              <a:t>對他說：「跟隨我!」他就起來跟隨了耶穌。</a:t>
            </a:r>
          </a:p>
        </p:txBody>
      </p:sp>
      <p:pic>
        <p:nvPicPr>
          <p:cNvPr id="38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148" y="3795589"/>
            <a:ext cx="4394978" cy="5954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2" animBg="1" advAuto="0"/>
      <p:bldP spid="386" grpId="3" animBg="1" advAuto="0"/>
      <p:bldP spid="387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/>
        </p:nvSpPr>
        <p:spPr>
          <a:xfrm>
            <a:off x="-76200" y="-1436475"/>
            <a:ext cx="13157200" cy="822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6400"/>
            </a:pPr>
            <a:endParaRPr/>
          </a:p>
          <a:p>
            <a:pPr algn="just">
              <a:defRPr sz="6400"/>
            </a:pPr>
            <a:r>
              <a:t>亞巴郎一蒙受召叫</a:t>
            </a:r>
          </a:p>
          <a:p>
            <a:pPr algn="just">
              <a:defRPr sz="6000">
                <a:solidFill>
                  <a:srgbClr val="DFFB17"/>
                </a:solidFill>
              </a:defRPr>
            </a:pPr>
            <a:r>
              <a:t>——雖然已經75歲了，仍『起身』跟隨</a:t>
            </a:r>
          </a:p>
          <a:p>
            <a:pPr algn="just">
              <a:defRPr sz="6400">
                <a:solidFill>
                  <a:srgbClr val="DFFB17"/>
                </a:solidFill>
              </a:defRPr>
            </a:pPr>
            <a:endParaRPr/>
          </a:p>
          <a:p>
            <a:pPr algn="just">
              <a:defRPr sz="6400">
                <a:solidFill>
                  <a:srgbClr val="DFFB17"/>
                </a:solidFill>
              </a:defRPr>
            </a:pPr>
            <a:endParaRPr/>
          </a:p>
          <a:p>
            <a:pPr algn="just">
              <a:defRPr sz="7200">
                <a:solidFill>
                  <a:srgbClr val="FF323F"/>
                </a:solidFill>
              </a:defRPr>
            </a:pPr>
            <a:r>
              <a:rPr sz="6400">
                <a:solidFill>
                  <a:srgbClr val="FFFFFF"/>
                </a:solidFill>
              </a:rPr>
              <a:t>瑪竇更是爽快</a:t>
            </a:r>
          </a:p>
          <a:p>
            <a:pPr algn="just">
              <a:defRPr sz="7200">
                <a:solidFill>
                  <a:srgbClr val="FF323F"/>
                </a:solidFill>
              </a:defRPr>
            </a:pPr>
            <a:r>
              <a:rPr sz="6400">
                <a:solidFill>
                  <a:srgbClr val="DFFB17"/>
                </a:solidFill>
              </a:rPr>
              <a:t>他就起來跟隨了耶穌。</a:t>
            </a:r>
          </a:p>
        </p:txBody>
      </p:sp>
      <p:pic>
        <p:nvPicPr>
          <p:cNvPr id="390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5001" y="2873794"/>
            <a:ext cx="5007283" cy="6784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1" build="p" bldLvl="5" animBg="1" advAuto="0"/>
      <p:bldP spid="390" grpId="2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/>
          <p:nvPr/>
        </p:nvSpPr>
        <p:spPr>
          <a:xfrm>
            <a:off x="0" y="368300"/>
            <a:ext cx="12954000" cy="933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25779">
              <a:defRPr sz="5760"/>
            </a:pPr>
            <a:endParaRPr/>
          </a:p>
          <a:p>
            <a:pPr algn="just" defTabSz="525779">
              <a:defRPr sz="6750"/>
            </a:pPr>
            <a:r>
              <a:t>跟隨耶穌，從來不容易</a:t>
            </a:r>
          </a:p>
          <a:p>
            <a:pPr algn="just" defTabSz="525779">
              <a:defRPr sz="5760">
                <a:solidFill>
                  <a:srgbClr val="DFFB17"/>
                </a:solidFill>
              </a:defRPr>
            </a:pPr>
            <a:r>
              <a:t>75歲的亞巴郎</a:t>
            </a:r>
          </a:p>
          <a:p>
            <a:pPr algn="just" defTabSz="525779">
              <a:defRPr sz="5760">
                <a:solidFill>
                  <a:srgbClr val="DFFB17"/>
                </a:solidFill>
              </a:defRPr>
            </a:pPr>
            <a:r>
              <a:t>你試一試讓李神父現在去美國讀書</a:t>
            </a:r>
          </a:p>
          <a:p>
            <a:pPr algn="just" defTabSz="525779">
              <a:defRPr sz="5760">
                <a:solidFill>
                  <a:srgbClr val="DFFB17"/>
                </a:solidFill>
              </a:defRPr>
            </a:pPr>
            <a:r>
              <a:t>（李神父：你不如讓我死吧！）</a:t>
            </a:r>
          </a:p>
          <a:p>
            <a:pPr algn="just" defTabSz="525779">
              <a:defRPr sz="5760">
                <a:solidFill>
                  <a:srgbClr val="DFFB17"/>
                </a:solidFill>
              </a:defRPr>
            </a:pPr>
            <a:endParaRPr/>
          </a:p>
          <a:p>
            <a:pPr algn="just" defTabSz="525779">
              <a:defRPr sz="6750">
                <a:solidFill>
                  <a:srgbClr val="FF323F"/>
                </a:solidFill>
              </a:defRPr>
            </a:pPr>
            <a:r>
              <a:rPr>
                <a:solidFill>
                  <a:srgbClr val="FFFFFF"/>
                </a:solidFill>
              </a:rPr>
              <a:t>不是因為你做的不好而恨你，</a:t>
            </a:r>
          </a:p>
          <a:p>
            <a:pPr algn="just" defTabSz="525779">
              <a:defRPr sz="5760">
                <a:solidFill>
                  <a:srgbClr val="DFFB17"/>
                </a:solidFill>
              </a:defRPr>
            </a:pPr>
            <a:r>
              <a:t>因為你做的好，才恨你；因為你的好，使我看起來更壞。所以。。。</a:t>
            </a:r>
          </a:p>
        </p:txBody>
      </p:sp>
      <p:sp>
        <p:nvSpPr>
          <p:cNvPr id="393" name="Shape 393"/>
          <p:cNvSpPr/>
          <p:nvPr/>
        </p:nvSpPr>
        <p:spPr>
          <a:xfrm>
            <a:off x="0" y="0"/>
            <a:ext cx="127508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26466">
              <a:defRPr sz="6570"/>
            </a:lvl1pPr>
          </a:lstStyle>
          <a:p>
            <a:r>
              <a:t>你有著怎樣的決心跟隨？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1" build="p" bldLvl="5" animBg="1" advAuto="0"/>
      <p:bldP spid="393" grpId="2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717550" y="162274"/>
            <a:ext cx="11569700" cy="1270001"/>
          </a:xfrm>
          <a:prstGeom prst="rect">
            <a:avLst/>
          </a:prstGeom>
        </p:spPr>
        <p:txBody>
          <a:bodyPr/>
          <a:lstStyle/>
          <a:p>
            <a:pPr defTabSz="426466">
              <a:defRPr sz="6570"/>
            </a:pPr>
            <a:r>
              <a:t>3).離開：冒險</a:t>
            </a:r>
          </a:p>
        </p:txBody>
      </p:sp>
      <p:sp>
        <p:nvSpPr>
          <p:cNvPr id="396" name="Shape 396"/>
          <p:cNvSpPr/>
          <p:nvPr/>
        </p:nvSpPr>
        <p:spPr>
          <a:xfrm>
            <a:off x="108131" y="1421302"/>
            <a:ext cx="13601701" cy="748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66674">
              <a:defRPr sz="6208"/>
            </a:pPr>
            <a:endParaRPr/>
          </a:p>
          <a:p>
            <a:pPr algn="just" defTabSz="566674">
              <a:defRPr sz="6208">
                <a:solidFill>
                  <a:srgbClr val="DFFB17"/>
                </a:solidFill>
              </a:defRPr>
            </a:pPr>
            <a:r>
              <a:t>天主一進入一個人的生活</a:t>
            </a:r>
          </a:p>
          <a:p>
            <a:pPr algn="just" defTabSz="566674">
              <a:defRPr sz="6208"/>
            </a:pPr>
            <a:r>
              <a:t>                  ——就會打破平靜</a:t>
            </a:r>
          </a:p>
          <a:p>
            <a:pPr algn="just" defTabSz="566674">
              <a:defRPr sz="6208">
                <a:solidFill>
                  <a:srgbClr val="DFFB17"/>
                </a:solidFill>
              </a:defRPr>
            </a:pPr>
            <a:endParaRPr/>
          </a:p>
          <a:p>
            <a:pPr algn="just" defTabSz="566674">
              <a:defRPr sz="6208">
                <a:solidFill>
                  <a:srgbClr val="DFFB17"/>
                </a:solidFill>
              </a:defRPr>
            </a:pPr>
            <a:r>
              <a:t>平靜被打破後，需要</a:t>
            </a:r>
            <a:r>
              <a:rPr sz="6596">
                <a:solidFill>
                  <a:srgbClr val="FFFFFF"/>
                </a:solidFill>
              </a:rPr>
              <a:t>以決心來繼續</a:t>
            </a:r>
          </a:p>
          <a:p>
            <a:pPr algn="just" defTabSz="566674">
              <a:defRPr sz="6208">
                <a:solidFill>
                  <a:srgbClr val="DFFB17"/>
                </a:solidFill>
              </a:defRPr>
            </a:pPr>
            <a:endParaRPr sz="6596">
              <a:solidFill>
                <a:srgbClr val="FFFFFF"/>
              </a:solidFill>
            </a:endParaRPr>
          </a:p>
          <a:p>
            <a:pPr algn="just" defTabSz="566674">
              <a:defRPr sz="6208">
                <a:solidFill>
                  <a:srgbClr val="DFFB17"/>
                </a:solidFill>
              </a:defRPr>
            </a:pPr>
            <a:r>
              <a:rPr sz="6596"/>
              <a:t>跟隨耶穌的旅程，</a:t>
            </a:r>
            <a:r>
              <a:rPr sz="6596">
                <a:solidFill>
                  <a:srgbClr val="FFFFFF"/>
                </a:solidFill>
              </a:rPr>
              <a:t>不是一帆風順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1" animBg="1" advAuto="0"/>
      <p:bldP spid="396" grpId="2" build="p" bldLvl="5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Bassano_-_Departure_of_Abraham_for_Canaan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616009" y="1344415"/>
            <a:ext cx="10160001" cy="7524751"/>
          </a:xfrm>
          <a:prstGeom prst="rect">
            <a:avLst/>
          </a:prstGeom>
        </p:spPr>
      </p:pic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330200" y="0"/>
            <a:ext cx="12725400" cy="1270000"/>
          </a:xfrm>
          <a:prstGeom prst="rect">
            <a:avLst/>
          </a:prstGeom>
        </p:spPr>
        <p:txBody>
          <a:bodyPr/>
          <a:lstStyle>
            <a:lvl1pPr defTabSz="426466">
              <a:defRPr sz="6570"/>
            </a:lvl1pPr>
          </a:lstStyle>
          <a:p>
            <a:r>
              <a:t>亞巴郎的冒險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" grpId="2" animBg="1" advAuto="0"/>
      <p:bldP spid="39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-304800" y="1460500"/>
            <a:ext cx="13233400" cy="443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14400">
                <a:solidFill>
                  <a:srgbClr val="FFF7FB"/>
                </a:solidFill>
              </a:defRPr>
            </a:pPr>
            <a:r>
              <a:rPr>
                <a:solidFill>
                  <a:srgbClr val="FFFB00"/>
                </a:solidFill>
              </a:rPr>
              <a:t>1.</a:t>
            </a:r>
            <a:r>
              <a:t>序言</a:t>
            </a:r>
          </a:p>
          <a:p>
            <a:pPr>
              <a:defRPr sz="9600">
                <a:solidFill>
                  <a:srgbClr val="DFFB17"/>
                </a:solidFill>
              </a:defRPr>
            </a:pPr>
            <a:r>
              <a:t>信德以前的故事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build="p" bldLvl="5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body" idx="1"/>
          </p:nvPr>
        </p:nvSpPr>
        <p:spPr>
          <a:xfrm>
            <a:off x="38100" y="0"/>
            <a:ext cx="12915900" cy="9715500"/>
          </a:xfrm>
          <a:prstGeom prst="rect">
            <a:avLst/>
          </a:prstGeom>
        </p:spPr>
        <p:txBody>
          <a:bodyPr/>
          <a:lstStyle/>
          <a:p>
            <a:pPr lvl="1" algn="just" defTabSz="484886">
              <a:defRPr sz="4565"/>
            </a:pPr>
            <a:r>
              <a:t>亞巴郎遂照上主的吩咐起了身，羅特也同他一起走了。亞巴郎離開哈蘭時，已七十五歲。他帶了妻子撒辣依、他兄弟的兒子羅特和他在哈蘭積蓄的財物，獲得的僕婢，一同往客納罕地去，終於到了客納罕地。亞巴郎經過那地，直到了舍根地摩勒橡樹區；</a:t>
            </a:r>
            <a:r>
              <a:rPr>
                <a:solidFill>
                  <a:srgbClr val="DFFB17"/>
                </a:solidFill>
              </a:rPr>
              <a:t>當時客納罕人尚住在那地方。上主顯現給亞巴郎說：「我要將這地方賜給你的後裔。</a:t>
            </a:r>
            <a:r>
              <a:t>」亞巴郎就在那裏給顯現於他的上主，築了一座祭壇。</a:t>
            </a:r>
            <a:r>
              <a:rPr>
                <a:solidFill>
                  <a:srgbClr val="DFFB17"/>
                </a:solidFill>
              </a:rPr>
              <a:t>從那裏又遷移到貝特耳東面山區，在那裏搭了帳幕</a:t>
            </a:r>
            <a:r>
              <a:t>，西有貝特耳，東有哈依；他在那裏又為上主築了一座祭壇，呼求上主的名。</a:t>
            </a:r>
            <a:r>
              <a:rPr>
                <a:solidFill>
                  <a:srgbClr val="DFFB17"/>
                </a:solidFill>
              </a:rPr>
              <a:t>以後亞巴郎漸漸移往乃革布區。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7162800" y="8153400"/>
            <a:ext cx="5867400" cy="1117600"/>
          </a:xfrm>
          <a:prstGeom prst="rect">
            <a:avLst/>
          </a:prstGeom>
        </p:spPr>
        <p:txBody>
          <a:bodyPr/>
          <a:lstStyle>
            <a:lvl1pPr defTabSz="414781">
              <a:defRPr sz="5680">
                <a:solidFill>
                  <a:srgbClr val="00F900"/>
                </a:solidFill>
              </a:defRPr>
            </a:lvl1pPr>
          </a:lstStyle>
          <a:p>
            <a:r>
              <a:t>創12：1-4</a:t>
            </a:r>
          </a:p>
        </p:txBody>
      </p:sp>
      <p:sp>
        <p:nvSpPr>
          <p:cNvPr id="404" name="Shape 404"/>
          <p:cNvSpPr>
            <a:spLocks noGrp="1"/>
          </p:cNvSpPr>
          <p:nvPr>
            <p:ph type="body" idx="1"/>
          </p:nvPr>
        </p:nvSpPr>
        <p:spPr>
          <a:xfrm>
            <a:off x="38100" y="0"/>
            <a:ext cx="12915900" cy="9855200"/>
          </a:xfrm>
          <a:prstGeom prst="rect">
            <a:avLst/>
          </a:prstGeom>
        </p:spPr>
        <p:txBody>
          <a:bodyPr/>
          <a:lstStyle/>
          <a:p>
            <a:pPr lvl="1" algn="just" defTabSz="537463">
              <a:defRPr sz="4416"/>
            </a:pPr>
            <a:r>
              <a:rPr sz="5888">
                <a:solidFill>
                  <a:srgbClr val="DFFB17"/>
                </a:solidFill>
              </a:rPr>
              <a:t>其時那地方起了饑荒，亞巴郎遂下到埃及，寄居在那裏，</a:t>
            </a:r>
            <a:r>
              <a:t>因為那地方飢荒十分嚴重。當他要進埃及時，對妻子撒辣依說：「</a:t>
            </a:r>
            <a:r>
              <a:rPr sz="5888">
                <a:solidFill>
                  <a:srgbClr val="DFFB17"/>
                </a:solidFill>
              </a:rPr>
              <a:t>我知道你是個貌美的女人；埃及人見了你，必要說：這是他的妻子；他們定要殺我，讓你活著。</a:t>
            </a:r>
            <a:r>
              <a:t>所以請你說：你是我的妹妹，這樣我因了你而必獲優待，賴你的情面，保全我的生命。</a:t>
            </a:r>
            <a:endParaRPr sz="4140"/>
          </a:p>
          <a:p>
            <a:pPr lvl="1" algn="just" defTabSz="537463">
              <a:defRPr sz="4876"/>
            </a:pPr>
            <a:endParaRPr sz="5888">
              <a:solidFill>
                <a:srgbClr val="DFFB17"/>
              </a:solidFill>
            </a:endParaRPr>
          </a:p>
          <a:p>
            <a:pPr lvl="1" algn="just" defTabSz="537463">
              <a:defRPr sz="3680"/>
            </a:pPr>
            <a:endParaRPr sz="5888">
              <a:solidFill>
                <a:srgbClr val="DFFB17"/>
              </a:solidFill>
            </a:endParaRPr>
          </a:p>
          <a:p>
            <a:pPr lvl="1" algn="just" defTabSz="537463">
              <a:defRPr sz="3680"/>
            </a:pPr>
            <a:endParaRPr sz="5888">
              <a:solidFill>
                <a:srgbClr val="DFFB1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1" animBg="1" advAuto="0"/>
      <p:bldP spid="404" grpId="2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/>
          </p:cNvSpPr>
          <p:nvPr>
            <p:ph type="body" idx="1"/>
          </p:nvPr>
        </p:nvSpPr>
        <p:spPr>
          <a:xfrm>
            <a:off x="584200" y="-47732"/>
            <a:ext cx="11836400" cy="5280024"/>
          </a:xfrm>
          <a:prstGeom prst="rect">
            <a:avLst/>
          </a:prstGeom>
        </p:spPr>
        <p:txBody>
          <a:bodyPr/>
          <a:lstStyle/>
          <a:p>
            <a:pPr lvl="1" algn="just" defTabSz="484886">
              <a:defRPr sz="5976"/>
            </a:pPr>
            <a:r>
              <a:t>亞巴郎的離開故鄉，使他成為流浪異鄉的亞巴郎：</a:t>
            </a:r>
          </a:p>
          <a:p>
            <a:pPr lvl="1" algn="just" defTabSz="484886">
              <a:defRPr sz="5976"/>
            </a:pPr>
            <a:endParaRPr/>
          </a:p>
          <a:p>
            <a:pPr lvl="1" algn="just" defTabSz="484886">
              <a:defRPr sz="5976"/>
            </a:pPr>
            <a:r>
              <a:t>為此他受了很多在哈蘭（</a:t>
            </a:r>
            <a:r>
              <a:rPr>
                <a:solidFill>
                  <a:srgbClr val="DFFB17"/>
                </a:solidFill>
              </a:rPr>
              <a:t>家鄉</a:t>
            </a:r>
            <a:r>
              <a:t>）</a:t>
            </a:r>
            <a:r>
              <a:rPr>
                <a:solidFill>
                  <a:srgbClr val="DFFB17"/>
                </a:solidFill>
              </a:rPr>
              <a:t>不會受的苦</a:t>
            </a:r>
            <a:r>
              <a:t>。</a:t>
            </a:r>
          </a:p>
        </p:txBody>
      </p:sp>
      <p:pic>
        <p:nvPicPr>
          <p:cNvPr id="40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787" y="5014573"/>
            <a:ext cx="7143367" cy="4774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" grpId="1" build="p" bldLvl="5" animBg="1" advAuto="0"/>
      <p:bldP spid="407" grpId="2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50800" y="4453235"/>
            <a:ext cx="12903200" cy="542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just" defTabSz="525779">
              <a:defRPr sz="5760">
                <a:solidFill>
                  <a:srgbClr val="DFFB17"/>
                </a:solidFill>
              </a:defRPr>
            </a:pPr>
            <a:r>
              <a:t>A.離開</a:t>
            </a:r>
            <a:r>
              <a:rPr>
                <a:solidFill>
                  <a:srgbClr val="00F900"/>
                </a:solidFill>
              </a:rPr>
              <a:t>故鄉</a:t>
            </a:r>
            <a:r>
              <a:t>，在外地傳教的神父：</a:t>
            </a:r>
          </a:p>
          <a:p>
            <a:pPr algn="just" defTabSz="525779">
              <a:defRPr sz="4769">
                <a:solidFill>
                  <a:srgbClr val="FFF7FB"/>
                </a:solidFill>
              </a:defRPr>
            </a:pPr>
            <a:r>
              <a:t>哭著說，在我的家鄉，沒有人敢這樣對待我</a:t>
            </a:r>
          </a:p>
          <a:p>
            <a:pPr algn="just" defTabSz="525779">
              <a:defRPr sz="5400">
                <a:solidFill>
                  <a:srgbClr val="FFF7FB"/>
                </a:solidFill>
              </a:defRPr>
            </a:pPr>
            <a:endParaRPr/>
          </a:p>
          <a:p>
            <a:pPr algn="just" defTabSz="525779">
              <a:defRPr sz="4950">
                <a:solidFill>
                  <a:srgbClr val="FFF7FB"/>
                </a:solidFill>
              </a:defRPr>
            </a:pPr>
            <a:r>
              <a:t>現在，他成為了更為獨立的人，</a:t>
            </a:r>
          </a:p>
          <a:p>
            <a:pPr algn="just" defTabSz="525779">
              <a:defRPr sz="4950">
                <a:solidFill>
                  <a:srgbClr val="FFF7FB"/>
                </a:solidFill>
              </a:defRPr>
            </a:pPr>
            <a:r>
              <a:t>因為能力不夠而離開，現在更有能力的人。（給了一本英文彌撒書，現在做英文彌撒）</a:t>
            </a:r>
          </a:p>
        </p:txBody>
      </p:sp>
      <p:pic>
        <p:nvPicPr>
          <p:cNvPr id="410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t="23787" r="2004" b="1782"/>
          <a:stretch>
            <a:fillRect/>
          </a:stretch>
        </p:blipFill>
        <p:spPr>
          <a:xfrm>
            <a:off x="4522135" y="124519"/>
            <a:ext cx="4492407" cy="4104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2" build="p" bldLvl="5" animBg="1" advAuto="0"/>
      <p:bldP spid="410" grpId="1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>
            <a:off x="50800" y="-279400"/>
            <a:ext cx="12903200" cy="970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72516">
              <a:defRPr sz="6272"/>
            </a:pPr>
            <a:endParaRPr/>
          </a:p>
          <a:p>
            <a:pPr algn="just" defTabSz="572516">
              <a:defRPr sz="5880">
                <a:solidFill>
                  <a:srgbClr val="DFFB17"/>
                </a:solidFill>
              </a:defRPr>
            </a:pPr>
            <a:r>
              <a:t>B.離開</a:t>
            </a:r>
            <a:r>
              <a:rPr>
                <a:solidFill>
                  <a:srgbClr val="00F900"/>
                </a:solidFill>
              </a:rPr>
              <a:t>家族的保護</a:t>
            </a:r>
            <a:r>
              <a:t>：在修會的修女：我們要敞開自己的心</a:t>
            </a:r>
          </a:p>
          <a:p>
            <a:pPr algn="just" defTabSz="572516">
              <a:defRPr sz="5194"/>
            </a:pPr>
            <a:r>
              <a:t>爺爺、姑姑、姐姐</a:t>
            </a:r>
          </a:p>
          <a:p>
            <a:pPr algn="just" defTabSz="572516">
              <a:defRPr sz="5880">
                <a:solidFill>
                  <a:srgbClr val="DFFB17"/>
                </a:solidFill>
              </a:defRPr>
            </a:pPr>
            <a:endParaRPr/>
          </a:p>
          <a:p>
            <a:pPr algn="just" defTabSz="572516">
              <a:defRPr sz="5390">
                <a:solidFill>
                  <a:srgbClr val="DFFB17"/>
                </a:solidFill>
              </a:defRPr>
            </a:pPr>
            <a:r>
              <a:t>有教友講，談神父你為什麼不做XX，講xx:</a:t>
            </a:r>
          </a:p>
          <a:p>
            <a:pPr algn="just" defTabSz="572516">
              <a:defRPr sz="5390"/>
            </a:pPr>
            <a:r>
              <a:t>更加依靠天主了 </a:t>
            </a:r>
          </a:p>
          <a:p>
            <a:pPr algn="just" defTabSz="572516">
              <a:defRPr sz="5390"/>
            </a:pPr>
            <a:r>
              <a:t>現在更懂事了</a:t>
            </a:r>
          </a:p>
          <a:p>
            <a:pPr algn="just" defTabSz="572516">
              <a:defRPr sz="5390"/>
            </a:pPr>
            <a:r>
              <a:t>知道先思考，再做事了</a:t>
            </a:r>
          </a:p>
          <a:p>
            <a:pPr algn="just" defTabSz="572516">
              <a:defRPr sz="5390"/>
            </a:pPr>
            <a:r>
              <a:t>更注意學習他人，自我增值了。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1" build="p" bldLvl="5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>
            <a:off x="482600" y="139700"/>
            <a:ext cx="13157200" cy="74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49148">
              <a:defRPr sz="6016"/>
            </a:pPr>
            <a:endParaRPr/>
          </a:p>
          <a:p>
            <a:pPr algn="just" defTabSz="549148">
              <a:defRPr sz="6768">
                <a:solidFill>
                  <a:srgbClr val="DFFB17"/>
                </a:solidFill>
              </a:defRPr>
            </a:pPr>
            <a:r>
              <a:t>好的人際關係</a:t>
            </a:r>
          </a:p>
          <a:p>
            <a:pPr algn="just" defTabSz="549148">
              <a:defRPr sz="6016"/>
            </a:pPr>
            <a:r>
              <a:t>不一定帶來好處。（電腦對於我）</a:t>
            </a:r>
          </a:p>
          <a:p>
            <a:pPr algn="just" defTabSz="549148">
              <a:defRPr sz="6016">
                <a:solidFill>
                  <a:srgbClr val="DFFB17"/>
                </a:solidFill>
              </a:defRPr>
            </a:pPr>
            <a:endParaRPr/>
          </a:p>
          <a:p>
            <a:pPr algn="just" defTabSz="549148">
              <a:defRPr sz="6768">
                <a:solidFill>
                  <a:srgbClr val="DFFB17"/>
                </a:solidFill>
              </a:defRPr>
            </a:pPr>
            <a:r>
              <a:t>傻乎乎的我（修女同感）</a:t>
            </a:r>
          </a:p>
          <a:p>
            <a:pPr algn="just" defTabSz="549148">
              <a:defRPr sz="6016"/>
            </a:pPr>
            <a:r>
              <a:t>開始了一個個新的服務</a:t>
            </a:r>
          </a:p>
          <a:p>
            <a:pPr algn="just" defTabSz="549148">
              <a:defRPr sz="6016"/>
            </a:pPr>
            <a:r>
              <a:t>開始了一個個不同的嘗試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build="p" bldLvl="5" animBg="1" advAuto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50800" y="-279400"/>
            <a:ext cx="12903200" cy="970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14095">
              <a:defRPr sz="5632"/>
            </a:pPr>
            <a:endParaRPr/>
          </a:p>
          <a:p>
            <a:pPr algn="just" defTabSz="514095">
              <a:defRPr sz="5280">
                <a:solidFill>
                  <a:srgbClr val="DFFB17"/>
                </a:solidFill>
              </a:defRPr>
            </a:pPr>
            <a:r>
              <a:t>C.離開</a:t>
            </a:r>
            <a:r>
              <a:rPr>
                <a:solidFill>
                  <a:srgbClr val="00F900"/>
                </a:solidFill>
              </a:rPr>
              <a:t>習慣的生活</a:t>
            </a:r>
            <a:r>
              <a:t>：</a:t>
            </a:r>
          </a:p>
          <a:p>
            <a:pPr algn="just" defTabSz="514095">
              <a:defRPr sz="5280">
                <a:solidFill>
                  <a:srgbClr val="FFF7FB"/>
                </a:solidFill>
              </a:defRPr>
            </a:pPr>
            <a:r>
              <a:t>亞巴郎：半商業化生活——游牧——饑荒——得到更多的財富</a:t>
            </a:r>
          </a:p>
          <a:p>
            <a:pPr algn="just" defTabSz="514095">
              <a:defRPr sz="5280">
                <a:solidFill>
                  <a:srgbClr val="DFFB17"/>
                </a:solidFill>
              </a:defRPr>
            </a:pPr>
            <a:r>
              <a:t>（人無外財不富，馬無夜草不肥）</a:t>
            </a:r>
          </a:p>
          <a:p>
            <a:pPr algn="just" defTabSz="514095">
              <a:defRPr sz="5280">
                <a:solidFill>
                  <a:srgbClr val="DFFB17"/>
                </a:solidFill>
              </a:defRPr>
            </a:pPr>
            <a:endParaRPr/>
          </a:p>
          <a:p>
            <a:pPr algn="just" defTabSz="514095">
              <a:defRPr sz="4840">
                <a:solidFill>
                  <a:srgbClr val="DFFB17"/>
                </a:solidFill>
              </a:defRPr>
            </a:pPr>
            <a:r>
              <a:t>習慣三點一線的生活</a:t>
            </a:r>
          </a:p>
          <a:p>
            <a:pPr algn="just" defTabSz="514095">
              <a:defRPr sz="4840"/>
            </a:pPr>
            <a:r>
              <a:t>現在要變為4點一線，被丈夫、太太鬧</a:t>
            </a:r>
          </a:p>
          <a:p>
            <a:pPr algn="just" defTabSz="514095">
              <a:defRPr sz="4840"/>
            </a:pPr>
            <a:endParaRPr/>
          </a:p>
          <a:p>
            <a:pPr algn="just" defTabSz="514095">
              <a:defRPr sz="4840"/>
            </a:pPr>
            <a:r>
              <a:t>現在有了天主的支持：</a:t>
            </a:r>
          </a:p>
          <a:p>
            <a:pPr algn="just" defTabSz="514095">
              <a:defRPr sz="4840"/>
            </a:pPr>
            <a:r>
              <a:t>天主理解我、平安、喜樂。。。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" grpId="1" build="p" bldLvl="5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719" b="4952"/>
          <a:stretch>
            <a:fillRect/>
          </a:stretch>
        </p:blipFill>
        <p:spPr>
          <a:xfrm>
            <a:off x="1952445" y="2636762"/>
            <a:ext cx="9974493" cy="6575600"/>
          </a:xfrm>
          <a:prstGeom prst="rect">
            <a:avLst/>
          </a:prstGeom>
        </p:spPr>
      </p:pic>
      <p:sp>
        <p:nvSpPr>
          <p:cNvPr id="419" name="Shape 419"/>
          <p:cNvSpPr>
            <a:spLocks noGrp="1"/>
          </p:cNvSpPr>
          <p:nvPr>
            <p:ph type="title"/>
          </p:nvPr>
        </p:nvSpPr>
        <p:spPr>
          <a:xfrm>
            <a:off x="330200" y="0"/>
            <a:ext cx="11569700" cy="2803570"/>
          </a:xfrm>
          <a:prstGeom prst="rect">
            <a:avLst/>
          </a:prstGeom>
        </p:spPr>
        <p:txBody>
          <a:bodyPr/>
          <a:lstStyle/>
          <a:p>
            <a:pPr>
              <a:defRPr sz="9900"/>
            </a:pPr>
            <a:r>
              <a:rPr>
                <a:solidFill>
                  <a:srgbClr val="FFFB00"/>
                </a:solidFill>
              </a:rPr>
              <a:t>III.</a:t>
            </a:r>
            <a:r>
              <a:t>我的離開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2" animBg="1" advAuto="0"/>
      <p:bldP spid="419" grpId="1" animBg="1" advAuto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145875" y="2587945"/>
            <a:ext cx="10713050" cy="6121744"/>
          </a:xfrm>
          <a:prstGeom prst="rect">
            <a:avLst/>
          </a:prstGeom>
        </p:spPr>
      </p:pic>
      <p:sp>
        <p:nvSpPr>
          <p:cNvPr id="422" name="Shape 422"/>
          <p:cNvSpPr>
            <a:spLocks noGrp="1"/>
          </p:cNvSpPr>
          <p:nvPr>
            <p:ph type="title"/>
          </p:nvPr>
        </p:nvSpPr>
        <p:spPr>
          <a:xfrm>
            <a:off x="330200" y="0"/>
            <a:ext cx="11569700" cy="2803570"/>
          </a:xfrm>
          <a:prstGeom prst="rect">
            <a:avLst/>
          </a:prstGeom>
        </p:spPr>
        <p:txBody>
          <a:bodyPr/>
          <a:lstStyle/>
          <a:p>
            <a:pPr>
              <a:defRPr sz="9900"/>
            </a:pPr>
            <a:r>
              <a:rPr>
                <a:solidFill>
                  <a:srgbClr val="FFFB00"/>
                </a:solidFill>
              </a:rPr>
              <a:t>IV.</a:t>
            </a:r>
            <a:r>
              <a:t>你的離開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" grpId="2" animBg="1" advAuto="0"/>
      <p:bldP spid="422" grpId="1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145875" y="2587945"/>
            <a:ext cx="10713050" cy="6121744"/>
          </a:xfrm>
          <a:prstGeom prst="rect">
            <a:avLst/>
          </a:prstGeom>
        </p:spPr>
      </p:pic>
      <p:sp>
        <p:nvSpPr>
          <p:cNvPr id="425" name="Shape 425"/>
          <p:cNvSpPr>
            <a:spLocks noGrp="1"/>
          </p:cNvSpPr>
          <p:nvPr>
            <p:ph type="title"/>
          </p:nvPr>
        </p:nvSpPr>
        <p:spPr>
          <a:xfrm>
            <a:off x="330200" y="0"/>
            <a:ext cx="11569700" cy="2803570"/>
          </a:xfrm>
          <a:prstGeom prst="rect">
            <a:avLst/>
          </a:prstGeom>
        </p:spPr>
        <p:txBody>
          <a:bodyPr/>
          <a:lstStyle>
            <a:lvl1pPr>
              <a:defRPr sz="9900"/>
            </a:lvl1pPr>
          </a:lstStyle>
          <a:p>
            <a:r>
              <a:t>你的再次離開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" grpId="2" animBg="1" advAuto="0"/>
      <p:bldP spid="425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0" y="0"/>
            <a:ext cx="12585700" cy="9766300"/>
          </a:xfrm>
          <a:prstGeom prst="rect">
            <a:avLst/>
          </a:prstGeom>
        </p:spPr>
        <p:txBody>
          <a:bodyPr/>
          <a:lstStyle/>
          <a:p>
            <a:pPr algn="just" defTabSz="514095">
              <a:defRPr sz="4840"/>
            </a:pPr>
            <a:r>
              <a:t>天主創造天使</a:t>
            </a:r>
          </a:p>
          <a:p>
            <a:pPr algn="just" defTabSz="514095">
              <a:defRPr sz="4840"/>
            </a:pPr>
            <a:r>
              <a:t>                                天使變成魔鬼</a:t>
            </a:r>
          </a:p>
          <a:p>
            <a:pPr algn="just" defTabSz="514095">
              <a:defRPr sz="1584"/>
            </a:pPr>
            <a:endParaRPr/>
          </a:p>
          <a:p>
            <a:pPr algn="just" defTabSz="514095">
              <a:defRPr sz="4840"/>
            </a:pPr>
            <a:r>
              <a:t>天主創造亞當厄娃</a:t>
            </a:r>
          </a:p>
          <a:p>
            <a:pPr algn="just" defTabSz="514095">
              <a:defRPr sz="4840"/>
            </a:pPr>
            <a:r>
              <a:t>                                亞當厄娃吃命果</a:t>
            </a:r>
          </a:p>
          <a:p>
            <a:pPr algn="just" defTabSz="514095">
              <a:defRPr sz="1584"/>
            </a:pPr>
            <a:endParaRPr/>
          </a:p>
          <a:p>
            <a:pPr algn="just" defTabSz="514095">
              <a:defRPr sz="4840"/>
            </a:pPr>
            <a:r>
              <a:t>天主使人生育繁盛</a:t>
            </a:r>
          </a:p>
          <a:p>
            <a:pPr algn="just" defTabSz="514095">
              <a:defRPr sz="4840"/>
            </a:pPr>
            <a:r>
              <a:t>                                人類殘殺罪惡敗壞</a:t>
            </a:r>
          </a:p>
          <a:p>
            <a:pPr algn="just" defTabSz="514095">
              <a:defRPr sz="1584"/>
            </a:pPr>
            <a:endParaRPr/>
          </a:p>
          <a:p>
            <a:pPr algn="just" defTabSz="514095">
              <a:defRPr sz="4840"/>
            </a:pPr>
            <a:r>
              <a:t>天主拯救人類災難</a:t>
            </a:r>
          </a:p>
          <a:p>
            <a:pPr algn="just" defTabSz="514095">
              <a:defRPr sz="4840"/>
            </a:pPr>
            <a:r>
              <a:t>                                人類要建巴貝爾塔</a:t>
            </a:r>
          </a:p>
          <a:p>
            <a:pPr algn="just" defTabSz="514095">
              <a:defRPr sz="1584"/>
            </a:pPr>
            <a:endParaRPr/>
          </a:p>
          <a:p>
            <a:pPr algn="just" defTabSz="514095">
              <a:defRPr sz="4840"/>
            </a:pPr>
            <a:r>
              <a:t>天主新的拯救   </a:t>
            </a:r>
          </a:p>
          <a:p>
            <a:pPr algn="just" defTabSz="514095">
              <a:defRPr sz="4840"/>
            </a:pPr>
            <a:r>
              <a:t>                                由一個人一個民族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2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" grpId="1" build="p" bldLvl="5" animBg="1" advAuto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30" r="230"/>
          <a:stretch>
            <a:fillRect/>
          </a:stretch>
        </p:blipFill>
        <p:spPr>
          <a:xfrm>
            <a:off x="3077040" y="2587945"/>
            <a:ext cx="6850721" cy="6121744"/>
          </a:xfrm>
          <a:prstGeom prst="rect">
            <a:avLst/>
          </a:prstGeom>
        </p:spPr>
      </p:pic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330200" y="0"/>
            <a:ext cx="11569700" cy="2803570"/>
          </a:xfrm>
          <a:prstGeom prst="rect">
            <a:avLst/>
          </a:prstGeom>
        </p:spPr>
        <p:txBody>
          <a:bodyPr/>
          <a:lstStyle/>
          <a:p>
            <a:pPr>
              <a:defRPr sz="9900"/>
            </a:pPr>
            <a:r>
              <a:rPr>
                <a:solidFill>
                  <a:srgbClr val="FFFB00"/>
                </a:solidFill>
              </a:rPr>
              <a:t>V.</a:t>
            </a:r>
            <a:r>
              <a:t>你離開天主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" grpId="2" animBg="1" advAuto="0"/>
      <p:bldP spid="428" grpId="1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28" r="228"/>
          <a:stretch>
            <a:fillRect/>
          </a:stretch>
        </p:blipFill>
        <p:spPr>
          <a:xfrm>
            <a:off x="1935281" y="2587945"/>
            <a:ext cx="9134238" cy="6121744"/>
          </a:xfrm>
          <a:prstGeom prst="rect">
            <a:avLst/>
          </a:prstGeom>
        </p:spPr>
      </p:pic>
      <p:sp>
        <p:nvSpPr>
          <p:cNvPr id="431" name="Shape 431"/>
          <p:cNvSpPr>
            <a:spLocks noGrp="1"/>
          </p:cNvSpPr>
          <p:nvPr>
            <p:ph type="title"/>
          </p:nvPr>
        </p:nvSpPr>
        <p:spPr>
          <a:xfrm>
            <a:off x="330200" y="0"/>
            <a:ext cx="11569700" cy="2803570"/>
          </a:xfrm>
          <a:prstGeom prst="rect">
            <a:avLst/>
          </a:prstGeom>
        </p:spPr>
        <p:txBody>
          <a:bodyPr/>
          <a:lstStyle/>
          <a:p>
            <a:pPr>
              <a:defRPr sz="9900"/>
            </a:pPr>
            <a:r>
              <a:rPr>
                <a:solidFill>
                  <a:srgbClr val="FFFB00"/>
                </a:solidFill>
              </a:rPr>
              <a:t>VI.</a:t>
            </a:r>
            <a:r>
              <a:t>你覺得天主離開你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" grpId="2" animBg="1" advAuto="0"/>
      <p:bldP spid="431" grpId="1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0542" t="24595" r="13235" b="3876"/>
          <a:stretch>
            <a:fillRect/>
          </a:stretch>
        </p:blipFill>
        <p:spPr>
          <a:xfrm>
            <a:off x="3267044" y="2819898"/>
            <a:ext cx="6835025" cy="5537079"/>
          </a:xfrm>
          <a:prstGeom prst="rect">
            <a:avLst/>
          </a:prstGeom>
        </p:spPr>
      </p:pic>
      <p:sp>
        <p:nvSpPr>
          <p:cNvPr id="434" name="Shape 434"/>
          <p:cNvSpPr>
            <a:spLocks noGrp="1"/>
          </p:cNvSpPr>
          <p:nvPr>
            <p:ph type="title"/>
          </p:nvPr>
        </p:nvSpPr>
        <p:spPr>
          <a:xfrm>
            <a:off x="330200" y="0"/>
            <a:ext cx="11569700" cy="2803570"/>
          </a:xfrm>
          <a:prstGeom prst="rect">
            <a:avLst/>
          </a:prstGeom>
        </p:spPr>
        <p:txBody>
          <a:bodyPr/>
          <a:lstStyle/>
          <a:p>
            <a:pPr>
              <a:defRPr sz="9900"/>
            </a:pPr>
            <a:r>
              <a:rPr>
                <a:solidFill>
                  <a:srgbClr val="FFFB00"/>
                </a:solidFill>
              </a:rPr>
              <a:t>VII.</a:t>
            </a:r>
            <a:r>
              <a:t>離開和慈悲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2" animBg="1" advAuto="0"/>
      <p:bldP spid="434" grpId="1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/>
          <p:nvPr/>
        </p:nvSpPr>
        <p:spPr>
          <a:xfrm>
            <a:off x="25400" y="209550"/>
            <a:ext cx="12954000" cy="933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6400"/>
            </a:pPr>
            <a:endParaRPr/>
          </a:p>
          <a:p>
            <a:pPr algn="just">
              <a:defRPr sz="7500">
                <a:solidFill>
                  <a:srgbClr val="FFFB00"/>
                </a:solidFill>
              </a:defRPr>
            </a:pPr>
            <a:r>
              <a:t>父親准許兒子離開是一個慈悲</a:t>
            </a:r>
          </a:p>
          <a:p>
            <a:pPr algn="just">
              <a:defRPr sz="6400"/>
            </a:pPr>
            <a:endParaRPr/>
          </a:p>
          <a:p>
            <a:pPr algn="just">
              <a:defRPr sz="7500"/>
            </a:pPr>
            <a:r>
              <a:t>給兒女犯錯的機會</a:t>
            </a:r>
          </a:p>
          <a:p>
            <a:pPr algn="just">
              <a:defRPr sz="7500"/>
            </a:pPr>
            <a:endParaRPr/>
          </a:p>
          <a:p>
            <a:pPr algn="just">
              <a:defRPr sz="7500"/>
            </a:pPr>
            <a:r>
              <a:t>給離開，使其成長</a:t>
            </a:r>
          </a:p>
        </p:txBody>
      </p:sp>
      <p:sp>
        <p:nvSpPr>
          <p:cNvPr id="437" name="Shape 437"/>
          <p:cNvSpPr/>
          <p:nvPr/>
        </p:nvSpPr>
        <p:spPr>
          <a:xfrm>
            <a:off x="0" y="0"/>
            <a:ext cx="12750800" cy="2140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443991">
              <a:defRPr sz="7600"/>
            </a:pPr>
            <a:r>
              <a:rPr>
                <a:solidFill>
                  <a:srgbClr val="FFFB00"/>
                </a:solidFill>
              </a:rPr>
              <a:t>1.</a:t>
            </a:r>
            <a:r>
              <a:t>浪子回頭的比喻（</a:t>
            </a:r>
            <a:r>
              <a:rPr sz="4180">
                <a:solidFill>
                  <a:srgbClr val="FFFB00"/>
                </a:solidFill>
              </a:rPr>
              <a:t>路15：11﹣32</a:t>
            </a:r>
            <a:r>
              <a:t>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" grpId="2" build="p" bldLvl="5" animBg="1" advAuto="0"/>
      <p:bldP spid="437" grpId="1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/>
          <p:nvPr/>
        </p:nvSpPr>
        <p:spPr>
          <a:xfrm>
            <a:off x="25400" y="40447"/>
            <a:ext cx="12954000" cy="933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60831">
              <a:defRPr sz="6144"/>
            </a:pPr>
            <a:endParaRPr/>
          </a:p>
          <a:p>
            <a:pPr algn="just" defTabSz="560831">
              <a:defRPr sz="7200">
                <a:solidFill>
                  <a:srgbClr val="FFFB00"/>
                </a:solidFill>
              </a:defRPr>
            </a:pPr>
            <a:r>
              <a:t>父親准許兒子回來是一個慈悲</a:t>
            </a:r>
          </a:p>
          <a:p>
            <a:pPr algn="just" defTabSz="560831">
              <a:defRPr sz="6144"/>
            </a:pPr>
            <a:endParaRPr/>
          </a:p>
          <a:p>
            <a:pPr algn="just" defTabSz="560831">
              <a:defRPr sz="7200"/>
            </a:pPr>
            <a:r>
              <a:t>很多父母不認自己兒女</a:t>
            </a:r>
          </a:p>
          <a:p>
            <a:pPr algn="just" defTabSz="560831">
              <a:defRPr sz="7200"/>
            </a:pPr>
            <a:endParaRPr/>
          </a:p>
          <a:p>
            <a:pPr algn="just" defTabSz="560831">
              <a:defRPr sz="7200"/>
            </a:pPr>
            <a:r>
              <a:t>小跑的父親：</a:t>
            </a:r>
          </a:p>
          <a:p>
            <a:pPr algn="just" defTabSz="560831">
              <a:defRPr sz="7200"/>
            </a:pPr>
            <a:r>
              <a:t>戒指：再次給權利，哪怕再次失去都不怕！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1" build="p" bldLvl="5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25400" y="-345262"/>
            <a:ext cx="12954000" cy="933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6400"/>
            </a:pPr>
            <a:endParaRPr/>
          </a:p>
          <a:p>
            <a:pPr algn="just">
              <a:defRPr sz="7500">
                <a:solidFill>
                  <a:srgbClr val="FFFB00"/>
                </a:solidFill>
              </a:defRPr>
            </a:pPr>
            <a:r>
              <a:t>大兒子：一直生活在天主的慈悲中</a:t>
            </a:r>
          </a:p>
          <a:p>
            <a:pPr algn="just">
              <a:defRPr sz="6400"/>
            </a:pPr>
            <a:endParaRPr/>
          </a:p>
          <a:p>
            <a:pPr algn="just">
              <a:defRPr sz="7500"/>
            </a:pPr>
            <a:r>
              <a:t>卻感受不到這個慈悲</a:t>
            </a:r>
          </a:p>
          <a:p>
            <a:pPr algn="just">
              <a:defRPr sz="7500"/>
            </a:pPr>
            <a:endParaRPr/>
          </a:p>
          <a:p>
            <a:pPr algn="just">
              <a:defRPr sz="7500"/>
            </a:pPr>
            <a:r>
              <a:t>你呢？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1" build="p" bldLvl="5" animBg="1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/>
          <p:nvPr/>
        </p:nvSpPr>
        <p:spPr>
          <a:xfrm>
            <a:off x="218254" y="368300"/>
            <a:ext cx="12954001" cy="933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02412">
              <a:defRPr sz="5504"/>
            </a:pPr>
            <a:endParaRPr/>
          </a:p>
          <a:p>
            <a:pPr algn="just" defTabSz="502412">
              <a:defRPr sz="6450">
                <a:solidFill>
                  <a:srgbClr val="FFFB00"/>
                </a:solidFill>
              </a:defRPr>
            </a:pPr>
            <a:r>
              <a:t>天主會不會離開我們呢？</a:t>
            </a:r>
          </a:p>
          <a:p>
            <a:pPr algn="just" defTabSz="502412">
              <a:defRPr sz="5504"/>
            </a:pPr>
            <a:endParaRPr/>
          </a:p>
          <a:p>
            <a:pPr algn="just" defTabSz="502412">
              <a:defRPr sz="6450"/>
            </a:pPr>
            <a:r>
              <a:t>我感覺錯了嗎？ </a:t>
            </a:r>
          </a:p>
          <a:p>
            <a:pPr algn="just" defTabSz="502412">
              <a:defRPr sz="6450"/>
            </a:pPr>
            <a:endParaRPr/>
          </a:p>
          <a:p>
            <a:pPr algn="just" defTabSz="502412">
              <a:defRPr sz="6450"/>
            </a:pPr>
            <a:r>
              <a:t>天主的離開和我們同天主的關係？</a:t>
            </a:r>
          </a:p>
          <a:p>
            <a:pPr algn="just" defTabSz="502412">
              <a:defRPr sz="6450"/>
            </a:pPr>
            <a:endParaRPr/>
          </a:p>
          <a:p>
            <a:pPr algn="just" defTabSz="502412">
              <a:defRPr sz="6450"/>
            </a:pPr>
            <a:r>
              <a:t>我感覺天主離開，我的生活如何呢？ </a:t>
            </a:r>
          </a:p>
        </p:txBody>
      </p:sp>
      <p:sp>
        <p:nvSpPr>
          <p:cNvPr id="444" name="Shape 444"/>
          <p:cNvSpPr/>
          <p:nvPr/>
        </p:nvSpPr>
        <p:spPr>
          <a:xfrm>
            <a:off x="127000" y="-520707"/>
            <a:ext cx="12750800" cy="214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37463">
              <a:defRPr sz="9200"/>
            </a:pPr>
            <a:r>
              <a:rPr>
                <a:solidFill>
                  <a:srgbClr val="FFFB00"/>
                </a:solidFill>
              </a:rPr>
              <a:t>2.</a:t>
            </a:r>
            <a:r>
              <a:t>我感覺到天主離開了我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" grpId="2" build="p" bldLvl="5" animBg="1" advAuto="0"/>
      <p:bldP spid="444" grpId="1" animBg="1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/>
          <p:nvPr/>
        </p:nvSpPr>
        <p:spPr>
          <a:xfrm>
            <a:off x="0" y="368300"/>
            <a:ext cx="12954000" cy="933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defTabSz="572516">
              <a:defRPr sz="6272"/>
            </a:pPr>
            <a:endParaRPr/>
          </a:p>
          <a:p>
            <a:pPr algn="just" defTabSz="572516">
              <a:defRPr sz="7350"/>
            </a:pPr>
            <a:r>
              <a:t>信德是一個恩賜</a:t>
            </a:r>
          </a:p>
          <a:p>
            <a:pPr algn="just" defTabSz="572516">
              <a:defRPr sz="6272"/>
            </a:pPr>
            <a:endParaRPr/>
          </a:p>
          <a:p>
            <a:pPr algn="just" defTabSz="572516">
              <a:defRPr sz="7350"/>
            </a:pPr>
            <a:r>
              <a:t>信德的開始來自離開</a:t>
            </a:r>
          </a:p>
          <a:p>
            <a:pPr algn="just" defTabSz="572516">
              <a:defRPr sz="7350"/>
            </a:pPr>
            <a:endParaRPr/>
          </a:p>
          <a:p>
            <a:pPr algn="just" defTabSz="572516">
              <a:defRPr sz="7350"/>
            </a:pPr>
            <a:r>
              <a:t>離開是一個天主的行動</a:t>
            </a:r>
          </a:p>
          <a:p>
            <a:pPr algn="just" defTabSz="572516">
              <a:defRPr sz="7350"/>
            </a:pPr>
            <a:endParaRPr/>
          </a:p>
          <a:p>
            <a:pPr algn="just" defTabSz="572516">
              <a:defRPr sz="7350"/>
            </a:pPr>
            <a:r>
              <a:t>離開和慈悲的關係</a:t>
            </a:r>
          </a:p>
        </p:txBody>
      </p:sp>
      <p:sp>
        <p:nvSpPr>
          <p:cNvPr id="447" name="Shape 447"/>
          <p:cNvSpPr/>
          <p:nvPr/>
        </p:nvSpPr>
        <p:spPr>
          <a:xfrm>
            <a:off x="0" y="0"/>
            <a:ext cx="127508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26466">
              <a:defRPr sz="6570"/>
            </a:lvl1pPr>
          </a:lstStyle>
          <a:p>
            <a:r>
              <a:t>結論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" grpId="2" build="p" bldLvl="5" animBg="1" advAuto="0"/>
      <p:bldP spid="447" grpId="1" animBg="1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xfrm>
            <a:off x="3746500" y="292100"/>
            <a:ext cx="5867400" cy="14097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rgbClr val="00F900"/>
                </a:solidFill>
              </a:defRPr>
            </a:lvl1pPr>
          </a:lstStyle>
          <a:p>
            <a:r>
              <a:t>祈禱</a:t>
            </a:r>
          </a:p>
        </p:txBody>
      </p:sp>
      <p:sp>
        <p:nvSpPr>
          <p:cNvPr id="450" name="Shape 450"/>
          <p:cNvSpPr>
            <a:spLocks noGrp="1"/>
          </p:cNvSpPr>
          <p:nvPr>
            <p:ph type="body" idx="1"/>
          </p:nvPr>
        </p:nvSpPr>
        <p:spPr>
          <a:xfrm>
            <a:off x="228600" y="1778000"/>
            <a:ext cx="12509500" cy="7924800"/>
          </a:xfrm>
          <a:prstGeom prst="rect">
            <a:avLst/>
          </a:prstGeom>
        </p:spPr>
        <p:txBody>
          <a:bodyPr/>
          <a:lstStyle/>
          <a:p>
            <a:pPr lvl="1" algn="just" defTabSz="496570">
              <a:defRPr sz="4080"/>
            </a:pPr>
            <a:r>
              <a:t>   主耶穌！感謝你對我的召叫。也求你賜給我信德的力量。你知道我願意跟隨你，雖然有時我也會軟弱。但是，我不願意放棄。</a:t>
            </a:r>
          </a:p>
          <a:p>
            <a:pPr lvl="2" algn="just" defTabSz="496570">
              <a:defRPr sz="4080"/>
            </a:pPr>
            <a:r>
              <a:t>      主耶穌！亞巴郎離開了他的故鄉、家族和習慣的生活。在一次次冒險中，他認識了自己更認識了你。求你也使我有離開自己所以依靠的事物，而專心依靠你。</a:t>
            </a:r>
          </a:p>
          <a:p>
            <a:pPr lvl="3" algn="just" defTabSz="496570">
              <a:defRPr sz="4080"/>
            </a:pPr>
            <a:r>
              <a:t>       主耶穌，亞巴郎的冒險精神和跟隨不離，使他成為了信德之父。求你看在我也在嘗試冒險的精神和不離不棄的跟隨，更加的降福我和我的家人。你是天主永生永王。阿們。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1" animBg="1" advAuto="0"/>
      <p:bldP spid="450" grpId="2" animBg="1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/>
        </p:nvSpPr>
        <p:spPr>
          <a:xfrm>
            <a:off x="25399" y="1233232"/>
            <a:ext cx="12954001" cy="832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just" defTabSz="356362">
              <a:defRPr sz="3111"/>
            </a:pPr>
            <a:r>
              <a:t>信德為你是什麼？</a:t>
            </a:r>
          </a:p>
          <a:p>
            <a:pPr algn="just" defTabSz="356362">
              <a:defRPr sz="3111"/>
            </a:pPr>
            <a:endParaRPr/>
          </a:p>
          <a:p>
            <a:pPr algn="just" defTabSz="356362">
              <a:defRPr sz="3111">
                <a:solidFill>
                  <a:srgbClr val="8EFA00"/>
                </a:solidFill>
              </a:defRPr>
            </a:pPr>
            <a:r>
              <a:t>天主是怎樣打破你的平靜生活的？</a:t>
            </a:r>
          </a:p>
          <a:p>
            <a:pPr algn="just" defTabSz="356362">
              <a:defRPr sz="3111"/>
            </a:pPr>
            <a:endParaRPr/>
          </a:p>
          <a:p>
            <a:pPr algn="just" defTabSz="356362">
              <a:defRPr sz="3111"/>
            </a:pPr>
            <a:r>
              <a:t>你的一年，三年、還是48年的離開呢？</a:t>
            </a:r>
          </a:p>
          <a:p>
            <a:pPr algn="just" defTabSz="356362">
              <a:defRPr sz="3111"/>
            </a:pPr>
            <a:endParaRPr/>
          </a:p>
          <a:p>
            <a:pPr algn="just" defTabSz="356362">
              <a:defRPr sz="3111">
                <a:solidFill>
                  <a:srgbClr val="8EFA00"/>
                </a:solidFill>
              </a:defRPr>
            </a:pPr>
            <a:r>
              <a:t>你的信德的開始是怎樣的？</a:t>
            </a:r>
          </a:p>
          <a:p>
            <a:pPr algn="just" defTabSz="356362">
              <a:defRPr sz="3111"/>
            </a:pPr>
            <a:endParaRPr/>
          </a:p>
          <a:p>
            <a:pPr algn="just" defTabSz="356362">
              <a:defRPr sz="3111"/>
            </a:pPr>
            <a:r>
              <a:t>你的離開經驗是什麼？</a:t>
            </a:r>
          </a:p>
          <a:p>
            <a:pPr algn="just" defTabSz="356362">
              <a:defRPr sz="3111"/>
            </a:pPr>
            <a:endParaRPr/>
          </a:p>
          <a:p>
            <a:pPr algn="just" defTabSz="356362">
              <a:defRPr sz="3111">
                <a:solidFill>
                  <a:srgbClr val="8EFA00"/>
                </a:solidFill>
              </a:defRPr>
            </a:pPr>
            <a:r>
              <a:t>你是怎樣痛下決心的？結果如何呢？</a:t>
            </a:r>
          </a:p>
          <a:p>
            <a:pPr algn="just" defTabSz="356362">
              <a:defRPr sz="3111"/>
            </a:pPr>
            <a:endParaRPr/>
          </a:p>
          <a:p>
            <a:pPr algn="just" defTabSz="356362">
              <a:defRPr sz="3111"/>
            </a:pPr>
            <a:r>
              <a:t>信德的生活需要冒險的精神，你的冒險經驗？</a:t>
            </a:r>
          </a:p>
          <a:p>
            <a:pPr algn="just" defTabSz="356362">
              <a:defRPr sz="3111"/>
            </a:pPr>
            <a:endParaRPr/>
          </a:p>
          <a:p>
            <a:pPr algn="just" defTabSz="356362">
              <a:defRPr sz="3111">
                <a:solidFill>
                  <a:srgbClr val="8EFA00"/>
                </a:solidFill>
              </a:defRPr>
            </a:pPr>
            <a:r>
              <a:t>冒險之後的得著是什麼呢？</a:t>
            </a:r>
          </a:p>
          <a:p>
            <a:pPr algn="just" defTabSz="356362">
              <a:defRPr sz="3111"/>
            </a:pPr>
            <a:r>
              <a:t>離開和慈悲的關係，在您生活中是怎樣的呢？ </a:t>
            </a:r>
          </a:p>
        </p:txBody>
      </p:sp>
      <p:sp>
        <p:nvSpPr>
          <p:cNvPr id="453" name="Shape 453"/>
          <p:cNvSpPr/>
          <p:nvPr/>
        </p:nvSpPr>
        <p:spPr>
          <a:xfrm>
            <a:off x="0" y="0"/>
            <a:ext cx="127508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26466">
              <a:defRPr sz="6570"/>
            </a:lvl1pPr>
          </a:lstStyle>
          <a:p>
            <a:r>
              <a:t>VIII.問題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4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4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4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4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" grpId="2" build="p" bldLvl="5" animBg="1" advAuto="0"/>
      <p:bldP spid="453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/>
        </p:nvSpPr>
        <p:spPr>
          <a:xfrm>
            <a:off x="-368300" y="2717800"/>
            <a:ext cx="13233400" cy="355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90727">
              <a:defRPr sz="19320"/>
            </a:lvl1pPr>
          </a:lstStyle>
          <a:p>
            <a:r>
              <a:t>開始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1" build="p" bldLvl="5" animBg="1" advAuto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25400" y="1329659"/>
            <a:ext cx="12954000" cy="832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9900"/>
            </a:pPr>
            <a:r>
              <a:t>www.frjosephtan.com</a:t>
            </a:r>
          </a:p>
          <a:p>
            <a:pPr>
              <a:defRPr sz="9900"/>
            </a:pPr>
            <a:endParaRPr/>
          </a:p>
          <a:p>
            <a:pPr>
              <a:defRPr sz="9900"/>
            </a:pPr>
            <a:r>
              <a:t>97904123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enesis22.icon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501545" y="2587945"/>
            <a:ext cx="6001710" cy="6121744"/>
          </a:xfrm>
          <a:prstGeom prst="rect">
            <a:avLst/>
          </a:prstGeom>
        </p:spPr>
      </p:pic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330200" y="0"/>
            <a:ext cx="11569700" cy="2803570"/>
          </a:xfrm>
          <a:prstGeom prst="rect">
            <a:avLst/>
          </a:prstGeom>
        </p:spPr>
        <p:txBody>
          <a:bodyPr/>
          <a:lstStyle/>
          <a:p>
            <a:pPr>
              <a:defRPr sz="9900"/>
            </a:pPr>
            <a:r>
              <a:rPr>
                <a:solidFill>
                  <a:srgbClr val="FFFB00"/>
                </a:solidFill>
              </a:rPr>
              <a:t>II.</a:t>
            </a:r>
            <a:r>
              <a:t>信德的</a:t>
            </a:r>
            <a:r>
              <a:rPr>
                <a:solidFill>
                  <a:srgbClr val="DFFB17"/>
                </a:solidFill>
              </a:rPr>
              <a:t>開始</a:t>
            </a:r>
            <a:r>
              <a:rPr>
                <a:solidFill>
                  <a:srgbClr val="FF323F"/>
                </a:solidFill>
              </a:rPr>
              <a:t>-</a:t>
            </a:r>
            <a:r>
              <a:t>亞巴郎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2" animBg="1" advAuto="0"/>
      <p:bldP spid="286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561625" y="2545678"/>
            <a:ext cx="11569701" cy="2803570"/>
          </a:xfrm>
          <a:prstGeom prst="rect">
            <a:avLst/>
          </a:prstGeom>
        </p:spPr>
        <p:txBody>
          <a:bodyPr/>
          <a:lstStyle/>
          <a:p>
            <a:pPr>
              <a:defRPr sz="9900"/>
            </a:pPr>
            <a:r>
              <a:rPr>
                <a:solidFill>
                  <a:srgbClr val="FFFB00"/>
                </a:solidFill>
              </a:rPr>
              <a:t>I.</a:t>
            </a:r>
            <a:r>
              <a:t>亞巴郎的離開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titiaan_abraham_izaak_grt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8672727" y="-38100"/>
            <a:ext cx="4076701" cy="4432300"/>
          </a:xfrm>
          <a:prstGeom prst="rect">
            <a:avLst/>
          </a:prstGeom>
        </p:spPr>
      </p:pic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7785100" y="5549900"/>
            <a:ext cx="5867400" cy="1117600"/>
          </a:xfrm>
          <a:prstGeom prst="rect">
            <a:avLst/>
          </a:prstGeom>
        </p:spPr>
        <p:txBody>
          <a:bodyPr/>
          <a:lstStyle>
            <a:lvl1pPr defTabSz="414781">
              <a:defRPr sz="5680">
                <a:solidFill>
                  <a:srgbClr val="00F900"/>
                </a:solidFill>
              </a:defRPr>
            </a:lvl1pPr>
          </a:lstStyle>
          <a:p>
            <a:r>
              <a:t>創12：1-4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1"/>
          </p:nvPr>
        </p:nvSpPr>
        <p:spPr>
          <a:xfrm>
            <a:off x="0" y="0"/>
            <a:ext cx="8547100" cy="9855200"/>
          </a:xfrm>
          <a:prstGeom prst="rect">
            <a:avLst/>
          </a:prstGeom>
        </p:spPr>
        <p:txBody>
          <a:bodyPr/>
          <a:lstStyle/>
          <a:p>
            <a:pPr lvl="1" algn="just" defTabSz="502412">
              <a:defRPr sz="4558"/>
            </a:pPr>
            <a:r>
              <a:t>上主對亞巴郎說：「離開你的故鄉、你的家族和父家，往我指給你的地方去。我要使你成為一個大民族，我必祝福你，使你成名，成為一個福源。我要祝福那祝福你的人，咒罵那咒罵你的人；地上萬民都要因你獲得祝福。」亞巴郎遂照上主的吩咐起了身，羅特也同他一起走了。亞巴郎離開哈蘭時，已七十五歲。</a:t>
            </a:r>
          </a:p>
          <a:p>
            <a:pPr lvl="1" algn="just" defTabSz="502412">
              <a:defRPr sz="3440"/>
            </a:pPr>
            <a:endParaRPr/>
          </a:p>
          <a:p>
            <a:pPr lvl="1" algn="just" defTabSz="502412">
              <a:defRPr sz="344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1" animBg="1" advAuto="0"/>
      <p:bldP spid="292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Macintosh PowerPoint</Application>
  <PresentationFormat>自定义</PresentationFormat>
  <Paragraphs>239</Paragraphs>
  <Slides>60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60</vt:i4>
      </vt:variant>
    </vt:vector>
  </HeadingPairs>
  <TitlesOfParts>
    <vt:vector size="63" baseType="lpstr">
      <vt:lpstr>Gill Sans</vt:lpstr>
      <vt:lpstr>Lucida Grande</vt:lpstr>
      <vt:lpstr>Black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II.信德的開始-亞巴郎</vt:lpstr>
      <vt:lpstr>I.亞巴郎的離開</vt:lpstr>
      <vt:lpstr>創12：1-4</vt:lpstr>
      <vt:lpstr>亞巴郎的信仰模式</vt:lpstr>
      <vt:lpstr>2.亞巴郎離開的時間</vt:lpstr>
      <vt:lpstr>PowerPoint 演示文稿</vt:lpstr>
      <vt:lpstr>PowerPoint 演示文稿</vt:lpstr>
      <vt:lpstr>PowerPoint 演示文稿</vt:lpstr>
      <vt:lpstr>基督教最重視這種 很熱誠，容易偏激，不穩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創12：1-4</vt:lpstr>
      <vt:lpstr>3.離開——信德</vt:lpstr>
      <vt:lpstr>1).離開：打破平靜</vt:lpstr>
      <vt:lpstr>失去平靜的伯多祿、匝凱</vt:lpstr>
      <vt:lpstr>路5：1-11</vt:lpstr>
      <vt:lpstr>路19：1-10</vt:lpstr>
      <vt:lpstr>PowerPoint 演示文稿</vt:lpstr>
      <vt:lpstr>PowerPoint 演示文稿</vt:lpstr>
      <vt:lpstr>2).離開：痛下決心</vt:lpstr>
      <vt:lpstr>亞巴郎的離開、瑪竇跟隨</vt:lpstr>
      <vt:lpstr>創12：1-4</vt:lpstr>
      <vt:lpstr>瑪9：9</vt:lpstr>
      <vt:lpstr>PowerPoint 演示文稿</vt:lpstr>
      <vt:lpstr>PowerPoint 演示文稿</vt:lpstr>
      <vt:lpstr>3).離開：冒險</vt:lpstr>
      <vt:lpstr>亞巴郎的冒險</vt:lpstr>
      <vt:lpstr>PowerPoint 演示文稿</vt:lpstr>
      <vt:lpstr>創12：1-4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III.我的離開</vt:lpstr>
      <vt:lpstr>IV.你的離開</vt:lpstr>
      <vt:lpstr>你的再次離開</vt:lpstr>
      <vt:lpstr>V.你離開天主</vt:lpstr>
      <vt:lpstr>VI.你覺得天主離開你</vt:lpstr>
      <vt:lpstr>VII.離開和慈悲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祈禱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leitao tan</cp:lastModifiedBy>
  <cp:revision>1</cp:revision>
  <dcterms:modified xsi:type="dcterms:W3CDTF">2016-06-16T12:16:37Z</dcterms:modified>
</cp:coreProperties>
</file>